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si"/>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si" altLang="ko-KR" b="1">
                <a:solidFill>
                  <a:schemeClr val="tx1">
                    <a:lumMod val="50000"/>
                    <a:lumOff val="50000"/>
                  </a:schemeClr>
                </a:solidFill>
              </a:rPr>
              <a:t>අංක 16</a:t>
            </a:r>
            <a:r xmlns:a="http://schemas.openxmlformats.org/drawingml/2006/main">
              <a:rPr lang="si" altLang="en-US" b="1">
                <a:solidFill>
                  <a:schemeClr val="tx1">
                    <a:lumMod val="50000"/>
                    <a:lumOff val="50000"/>
                  </a:schemeClr>
                </a:solidFill>
              </a:rPr>
              <a:t> </a:t>
            </a:r>
            <a:r xmlns:a="http://schemas.openxmlformats.org/drawingml/2006/main">
              <a:rPr lang="si" altLang="ko-KR" b="1">
                <a:solidFill>
                  <a:schemeClr val="tx1">
                    <a:lumMod val="50000"/>
                    <a:lumOff val="50000"/>
                  </a:schemeClr>
                </a:solidFill>
              </a:rPr>
              <a:t>එම</a:t>
            </a:r>
            <a:r xmlns:a="http://schemas.openxmlformats.org/drawingml/2006/main">
              <a:rPr lang="si" altLang="en-US" b="1">
                <a:solidFill>
                  <a:schemeClr val="tx1">
                    <a:lumMod val="50000"/>
                    <a:lumOff val="50000"/>
                  </a:schemeClr>
                </a:solidFill>
              </a:rPr>
              <a:t> </a:t>
            </a:r>
            <a:r xmlns:a="http://schemas.openxmlformats.org/drawingml/2006/main">
              <a:rPr lang="si" altLang="ko-KR" b="1">
                <a:solidFill>
                  <a:schemeClr val="tx1">
                    <a:lumMod val="50000"/>
                    <a:lumOff val="50000"/>
                  </a:schemeClr>
                </a:solidFill>
              </a:rPr>
              <a:t>වචනය</a:t>
            </a:r>
            <a:r xmlns:a="http://schemas.openxmlformats.org/drawingml/2006/main">
              <a:rPr lang="si" altLang="en-US" b="1">
                <a:solidFill>
                  <a:schemeClr val="tx1">
                    <a:lumMod val="50000"/>
                    <a:lumOff val="50000"/>
                  </a:schemeClr>
                </a:solidFill>
              </a:rPr>
              <a:t> </a:t>
            </a:r>
            <a:r xmlns:a="http://schemas.openxmlformats.org/drawingml/2006/main">
              <a:rPr lang="si" altLang="ko-KR" b="1">
                <a:solidFill>
                  <a:schemeClr val="tx1">
                    <a:lumMod val="50000"/>
                    <a:lumOff val="50000"/>
                  </a:schemeClr>
                </a:solidFill>
              </a:rPr>
              <a:t>වල</a:t>
            </a:r>
            <a:r xmlns:a="http://schemas.openxmlformats.org/drawingml/2006/main">
              <a:rPr lang="si" altLang="en-US" b="1">
                <a:solidFill>
                  <a:schemeClr val="tx1">
                    <a:lumMod val="50000"/>
                    <a:lumOff val="50000"/>
                  </a:schemeClr>
                </a:solidFill>
              </a:rPr>
              <a:t> </a:t>
            </a:r>
            <a:r xmlns:a="http://schemas.openxmlformats.org/drawingml/2006/main">
              <a:rPr lang="si" altLang="ko-KR" b="1">
                <a:solidFill>
                  <a:schemeClr val="tx1">
                    <a:lumMod val="50000"/>
                    <a:lumOff val="50000"/>
                  </a:schemeClr>
                </a:solidFill>
              </a:rPr>
              <a:t>දෙවි</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si" altLang="ko-KR" sz="4000"/>
              <a:t>දෙවියන් වහන්සේ මෝසෙස් ඇමතීය</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si" altLang="ko-KR" sz="4000">
                <a:solidFill>
                  <a:srgbClr val="FF0000"/>
                </a:solidFill>
              </a:rPr>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si" altLang="ko-KR" sz="3200">
                <a:solidFill>
                  <a:schemeClr val="tx1">
                    <a:lumMod val="65000"/>
                    <a:lumOff val="35000"/>
                  </a:schemeClr>
                </a:solidFill>
              </a:rPr>
              <a:t>මෝසෙස් දෙවිගේ හඬ ඇසූ විට ඔහු දුටුවේ කුමක්ද?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ලස්සන මිදි වැල</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වලාකුළු සහ ගිගුරුම්</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දැවෙන බුෂ්</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බෙදී ඇති මුහුද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si" altLang="en-US" sz="2800">
                <a:solidFill>
                  <a:srgbClr val="FF0000"/>
                </a:solidFill>
              </a:rPr>
              <a:t>③ </a:t>
            </a:r>
            <a:r xmlns:a="http://schemas.openxmlformats.org/drawingml/2006/main">
              <a:rPr lang="si" altLang="ko-KR" sz="2800">
                <a:solidFill>
                  <a:srgbClr val="FF0000"/>
                </a:solidFill>
              </a:rPr>
              <a:t>දැවෙන බුෂ්</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b="1">
                <a:solidFill>
                  <a:schemeClr val="tx1">
                    <a:lumMod val="50000"/>
                    <a:lumOff val="50000"/>
                  </a:schemeClr>
                </a:solidFill>
              </a:rPr>
              <a:t>අංක 25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400"/>
              <a:t>ගිඩියොන් සහ ඔහුගේ මිනිසුන් 300</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a:t>
            </a:r>
            <a:r xmlns:a="http://schemas.openxmlformats.org/drawingml/2006/main">
              <a:rPr lang="si" altLang="en-US" sz="4000">
                <a:solidFill>
                  <a:srgbClr val="FF0000"/>
                </a:solidFill>
              </a:rPr>
              <a:t> </a:t>
            </a:r>
            <a:r xmlns:a="http://schemas.openxmlformats.org/drawingml/2006/main">
              <a:rPr lang="si" altLang="ko-KR" sz="4000">
                <a:solidFill>
                  <a:srgbClr val="FF0000"/>
                </a:solidFill>
              </a:rPr>
              <a:t>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t>සමිඳාණන් වහන්සේගේ දූතයා ගිඩියොන්ට දර්ශනය වූ විට, “බලවත් රණශූරය, සමිඳාණන් වහන්සේ ඔබ සමඟ ය”යි කී ය.</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i" altLang="ko-KR" sz="2800">
                <a:solidFill>
                  <a:schemeClr val="tx1">
                    <a:lumMod val="65000"/>
                    <a:lumOff val="35000"/>
                  </a:schemeClr>
                </a:solidFill>
              </a:rPr>
              <a:t>විනිසුරුවරුන්</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600">
                <a:solidFill>
                  <a:schemeClr val="tx1">
                    <a:lumMod val="65000"/>
                    <a:lumOff val="35000"/>
                  </a:schemeClr>
                </a:solidFill>
              </a:rPr>
              <a:t>සමිඳාණන් වහන්සේගේ දූතයා ගිඩියොන්ට දර්ශනය වී, “බලවත් රණශූරයාණෙනි, දෙවියන් වහන්සේ ඔබ සමඟ ය”යි කී ය. දෙවියන් වහන්සේ ඔහුට පිනි සහ ලොම් හරහා සහතිකයක් ලබා දුන් සේක.</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දෙවියන් වහන්සේ තමාව කැඳවූ බව ඔහුට විශ්වාස වූ විට, ඔහු ඊශ්‍රායෙල්වරුන් නමස්කාර කළ බාල් සහ එහි පූජාසනය කඩා දැමුවේය.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මිදියන්වරුන්ව පරාජය කිරීමට රණශූරයන් තෝරාගන්න කියා දෙවි ගිඩියොන්ට පැවසුවා. දෙවියන් වහන්සේගේ උපදෙස් අනුව මිනිසුන් 300 ක් පමණක් තෝරා ගන්නා ලදී.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ඔවුන්ට පහර දීමට දෙවි ඔහුට අපූරු සැලැස්මක් දුන්නේය. දෙවියන් වහන්සේ ඔවුන්ට හොරණෑ සහ පන්දම් සහිත හිස් භාජනවලට ඉඩ දුන් සේක.</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රාත්‍රියේදී ගිඩියොන් සහ ඔහුගේ මිනිසුන් 300 දෙනා දෙවියන් වහන්සේ ඔවුන්ට දුන් සැලැස්ම ක්‍රියාත්මක කළහ. ඔවුන් මිදියන්වරුන්ට එරෙහි යුද්ධය ජයගත්තා.</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3600">
                <a:solidFill>
                  <a:schemeClr val="tx1">
                    <a:lumMod val="65000"/>
                    <a:lumOff val="35000"/>
                  </a:schemeClr>
                </a:solidFill>
              </a:rPr>
              <a:t>ගිඩියොන් සහ ඔහුගේ මිනිසුන් 300 දෙනා බොහෝ මිදියන්වරුන්ට එරෙහි යුද්ධය ජය ගත්තේ දෙවිගේ අණට කීකරු වීමෙන් පමණි.</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i" altLang="ko-KR" sz="3600">
                <a:solidFill>
                  <a:schemeClr val="tx1">
                    <a:lumMod val="65000"/>
                    <a:lumOff val="35000"/>
                  </a:schemeClr>
                </a:solidFill>
              </a:rPr>
              <a:t>මගේ ජීවිතයේ ජයග්‍රහණයේ රහස දෙවියන්ට කීකරු වීමයි.</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3200"/>
              <a:t>දෙවි?</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rgbClr val="C00000"/>
                </a:solidFill>
              </a:rPr>
              <a:t>දෙවි..</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මිනිසුන් 300 ක් පමණක් ඇති බොහෝ සතුරු බලවේග පරාජය කළ හැකි සර්වබලධාරී දෙවියන් වහන්සේ ය.</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ගිඩියොන් සහ ඔහුගේ මිනිසුන් 300 ඔවුන්ගේ සතුරා පරාජය කිරීමට භාවිතා නොකළේ කුමක්ද?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භාජන</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කඩු</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පන්දම්</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හොරණෑ</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rgbClr val="FF0000"/>
                </a:solidFill>
              </a:rPr>
              <a:t>② </a:t>
            </a:r>
            <a:r xmlns:a="http://schemas.openxmlformats.org/drawingml/2006/main">
              <a:rPr lang="si" altLang="ko-KR" sz="2800">
                <a:solidFill>
                  <a:srgbClr val="FF0000"/>
                </a:solidFill>
              </a:rPr>
              <a:t>කඩු</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si" altLang="ko-KR" sz="3600">
                <a:solidFill>
                  <a:schemeClr val="tx1">
                    <a:lumMod val="65000"/>
                    <a:lumOff val="35000"/>
                  </a:schemeClr>
                </a:solidFill>
              </a:rPr>
              <a:t>ඔහු බැලීමට ගිය බව සමිඳාණන් වහන්සේ දුටු විට දෙවියන් වහන්සේ ඔහුට කතා කළ සේක</a:t>
            </a:r>
          </a:p>
          <a:p>
            <a:r xmlns:a="http://schemas.openxmlformats.org/drawingml/2006/main">
              <a:rPr lang="si" altLang="ko-KR" sz="3600">
                <a:solidFill>
                  <a:schemeClr val="tx1">
                    <a:lumMod val="65000"/>
                    <a:lumOff val="35000"/>
                  </a:schemeClr>
                </a:solidFill>
              </a:rPr>
              <a:t>පඳුර තුළ සිට,</a:t>
            </a:r>
          </a:p>
          <a:p>
            <a:r xmlns:a="http://schemas.openxmlformats.org/drawingml/2006/main">
              <a:rPr lang="si" altLang="ko-KR" sz="3600">
                <a:solidFill>
                  <a:schemeClr val="tx1">
                    <a:lumMod val="65000"/>
                    <a:lumOff val="35000"/>
                  </a:schemeClr>
                </a:solidFill>
              </a:rPr>
              <a:t>"මෝසස්! මෝසෙස්!" එවිට මෝසෙස්, “මෙන්න මම” කියා කීවේය.</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si" altLang="ko-KR" sz="2800">
                <a:solidFill>
                  <a:schemeClr val="tx1">
                    <a:lumMod val="65000"/>
                    <a:lumOff val="35000"/>
                  </a:schemeClr>
                </a:solidFill>
              </a:rPr>
              <a:t>නික්මයාම</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a:t>
            </a:r>
            <a:r xmlns:a="http://schemas.openxmlformats.org/drawingml/2006/main">
              <a:rPr lang="si" altLang="en-US" sz="4000">
                <a:solidFill>
                  <a:srgbClr val="FF0000"/>
                </a:solidFill>
              </a:rPr>
              <a:t> </a:t>
            </a:r>
            <a:r xmlns:a="http://schemas.openxmlformats.org/drawingml/2006/main">
              <a:rPr lang="si" altLang="ko-KR" sz="4000">
                <a:solidFill>
                  <a:srgbClr val="FF0000"/>
                </a:solidFill>
              </a:rPr>
              <a:t>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t>සමිඳාණන් වහන්සේගේ දූතයා ගිඩියොන්ට දර්ශනය වූ විට, “බලවත් රණශූරය, සමිඳාණන් වහන්සේ ඔබ සමඟ ය”යි කී ය.</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i" altLang="ko-KR" sz="2800">
                <a:solidFill>
                  <a:schemeClr val="tx1">
                    <a:lumMod val="65000"/>
                    <a:lumOff val="35000"/>
                  </a:schemeClr>
                </a:solidFill>
              </a:rPr>
              <a:t>විනිසුරුවරුන්</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si" altLang="ko-KR" b="1">
                <a:solidFill>
                  <a:schemeClr val="tx1">
                    <a:lumMod val="50000"/>
                    <a:lumOff val="50000"/>
                  </a:schemeClr>
                </a:solidFill>
              </a:rPr>
              <a:t>අංක 26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si" altLang="ko-KR" sz="4000"/>
              <a:t>සැම්සන්, ශක්තිමත් රණශූරයෙක්.</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si" altLang="ko-KR" sz="3600">
                <a:solidFill>
                  <a:schemeClr val="tx1">
                    <a:lumMod val="65000"/>
                    <a:lumOff val="35000"/>
                  </a:schemeClr>
                </a:solidFill>
              </a:rPr>
              <a:t>එම කාන්තාව පිරිමි ළමයෙකු බිහි කර ඔහුට සැම්සන් යන නම තැබුවාය. ඔහු වැඩී, සමිඳාණන් වහන්සේ ඔහුට ආශීර්වාද කළ සේක.</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si" altLang="ko-KR" sz="2800">
                <a:solidFill>
                  <a:schemeClr val="tx1">
                    <a:lumMod val="65000"/>
                    <a:lumOff val="35000"/>
                  </a:schemeClr>
                </a:solidFill>
              </a:rPr>
              <a:t>විනිසුරුවරුන්</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si" altLang="ko-KR" sz="2500">
                <a:solidFill>
                  <a:schemeClr val="tx1">
                    <a:lumMod val="65000"/>
                    <a:lumOff val="35000"/>
                  </a:schemeClr>
                </a:solidFill>
              </a:rPr>
              <a:t>ඊශ්‍රායෙල්වරුන්ගේ නායකයන් අතර සැම්සන් නම් නායකයෙක් සිටියේය. ඔහු උපතින්ම දෙවියන් වහන්සේට වෙන් කළ යුතු මිනිසෙකි.</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si" altLang="ko-KR" sz="2400">
                <a:solidFill>
                  <a:schemeClr val="tx1">
                    <a:lumMod val="65000"/>
                    <a:lumOff val="35000"/>
                  </a:schemeClr>
                </a:solidFill>
              </a:rPr>
              <a:t>සැම්සන් ඉතා ශක්තිමත් රණශූරයෙක් විය. සැම්සන් නිසා පිලිස්තිවරුන්ට සහ ඔවුන්ට පීඩා කළ වෙනත් රටවලට ඊශ්‍රායෙල්වරුන්ට පීඩා කිරීමට නොහැකි විය.</a:t>
            </a:r>
            <a:r xmlns:a="http://schemas.openxmlformats.org/drawingml/2006/main">
              <a:rPr lang="si" altLang="en-US" sz="2400">
                <a:solidFill>
                  <a:schemeClr val="tx1">
                    <a:lumMod val="65000"/>
                    <a:lumOff val="35000"/>
                  </a:schemeClr>
                </a:solidFill>
              </a:rPr>
              <a:t> </a:t>
            </a:r>
            <a:r xmlns:a="http://schemas.openxmlformats.org/drawingml/2006/main">
              <a:rPr lang="si" altLang="ko-KR" sz="2400">
                <a:solidFill>
                  <a:schemeClr val="tx1">
                    <a:lumMod val="65000"/>
                    <a:lumOff val="35000"/>
                  </a:schemeClr>
                </a:solidFill>
              </a:rPr>
              <a:t>තවත්.</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si" altLang="ko-KR" sz="2400">
                <a:solidFill>
                  <a:schemeClr val="tx1">
                    <a:lumMod val="65000"/>
                    <a:lumOff val="35000"/>
                  </a:schemeClr>
                </a:solidFill>
              </a:rPr>
              <a:t>ඔහුගේ ශක්තිය ලැබුණේ ඔහුගේ කොණ්ඩයෙනි. ඒත් රැවටිලා කොණ්ඩේ බූ ගාලා. එබැවින් ඔහුගේ බලය අහිමි විය.</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si" altLang="ko-KR" sz="2500">
                <a:solidFill>
                  <a:schemeClr val="tx1">
                    <a:lumMod val="65000"/>
                    <a:lumOff val="35000"/>
                  </a:schemeClr>
                </a:solidFill>
              </a:rPr>
              <a:t>සැම්සන් අල්ලාගත් අතර සතුරාගේ විහිළුවට ලක් විය. උඩඟුකම නිසා රැවටීම ගැන ඔහු කනගාටු විය.</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si" altLang="ko-KR" sz="2500">
                <a:solidFill>
                  <a:schemeClr val="tx1">
                    <a:lumMod val="65000"/>
                    <a:lumOff val="35000"/>
                  </a:schemeClr>
                </a:solidFill>
              </a:rPr>
              <a:t>සැම්සන් අන්තිමේදී ඔහුව ශක්තිමත් කරන ලෙස දෙවිට යාච්ඤා කළේය. දෙවියන් වහන්සේ ඔහුගේ යාච්ඤාවට පිළිතුරු දුන් අතර අවසානයේ ඔහුට බලය ලබා දුන්නේය.</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i" altLang="ko-KR" sz="4000">
                <a:solidFill>
                  <a:srgbClr val="FF0000"/>
                </a:solidFill>
              </a:rPr>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si" altLang="ko-KR" sz="3200">
                <a:solidFill>
                  <a:schemeClr val="tx1">
                    <a:lumMod val="65000"/>
                    <a:lumOff val="35000"/>
                  </a:schemeClr>
                </a:solidFill>
              </a:rPr>
              <a:t>සැම්සන් යනු දෙවියන් වහන්සේගෙන් විශේෂ වරප්‍රසාදයක් සහ කැඳවීමක් ලැබූ මිනිසෙකි.</a:t>
            </a:r>
            <a:r xmlns:a="http://schemas.openxmlformats.org/drawingml/2006/main">
              <a:rPr lang="si"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si" altLang="ko-KR" sz="3200">
                <a:solidFill>
                  <a:schemeClr val="tx1">
                    <a:lumMod val="65000"/>
                    <a:lumOff val="35000"/>
                  </a:schemeClr>
                </a:solidFill>
              </a:rPr>
              <a:t>එහෙත්, ඔහුගේ උඩඟුකම නිසා,</a:t>
            </a:r>
          </a:p>
          <a:p>
            <a:pPr xmlns:a="http://schemas.openxmlformats.org/drawingml/2006/main" algn="ctr"/>
            <a:r xmlns:a="http://schemas.openxmlformats.org/drawingml/2006/main">
              <a:rPr lang="si" altLang="ko-KR" sz="3200">
                <a:solidFill>
                  <a:schemeClr val="tx1">
                    <a:lumMod val="65000"/>
                    <a:lumOff val="35000"/>
                  </a:schemeClr>
                </a:solidFill>
              </a:rPr>
              <a:t>ඔහුට ඒ සියල්ල අහිමි විය.</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i" altLang="ko-KR" sz="3200">
                <a:solidFill>
                  <a:schemeClr val="tx1">
                    <a:lumMod val="65000"/>
                    <a:lumOff val="35000"/>
                  </a:schemeClr>
                </a:solidFill>
              </a:rPr>
              <a:t>අපි ද දෙවියන් වහන්සේගේ කරුණාව හා මෙහෙවර ලැබූ දෙවියන් වහන්සේගේ ආදරණීය දරුවන් වෙමු.</a:t>
            </a:r>
            <a:r xmlns:a="http://schemas.openxmlformats.org/drawingml/2006/main">
              <a:rPr lang="si"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i" altLang="ko-KR" sz="3200">
                <a:solidFill>
                  <a:schemeClr val="tx1">
                    <a:lumMod val="65000"/>
                    <a:lumOff val="35000"/>
                  </a:schemeClr>
                </a:solidFill>
              </a:rPr>
              <a:t>ඒ නිසා අපි දේව වචනය ඉදිරියේ යටහත් පහත් විය යුතුයි.</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si" altLang="ko-KR" sz="3200"/>
              <a:t>දෙවි?</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si" altLang="ko-KR" sz="3600">
                <a:solidFill>
                  <a:srgbClr val="C00000"/>
                </a:solidFill>
              </a:rPr>
              <a:t>දෙවි..</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si" altLang="ko-KR" sz="3600">
                <a:solidFill>
                  <a:schemeClr val="tx1">
                    <a:lumMod val="65000"/>
                    <a:lumOff val="35000"/>
                  </a:schemeClr>
                </a:solidFill>
              </a:rPr>
              <a:t>දෙවියන් වහන්සේ අපගේ බැරෑරුම් හා සත්‍යවාදී යාච්ඤාවලට සවන් දී පිළිතුරු දෙයි</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b="1">
                <a:solidFill>
                  <a:schemeClr val="tx1">
                    <a:lumMod val="50000"/>
                    <a:lumOff val="50000"/>
                  </a:schemeClr>
                </a:solidFill>
              </a:rPr>
              <a:t>නැත.</a:t>
            </a:r>
            <a:r xmlns:a="http://schemas.openxmlformats.org/drawingml/2006/main">
              <a:rPr lang="si" altLang="en-US" b="1">
                <a:solidFill>
                  <a:schemeClr val="tx1">
                    <a:lumMod val="50000"/>
                    <a:lumOff val="50000"/>
                  </a:schemeClr>
                </a:solidFill>
              </a:rPr>
              <a:t> </a:t>
            </a:r>
            <a:r xmlns:a="http://schemas.openxmlformats.org/drawingml/2006/main">
              <a:rPr lang="si" altLang="ko-KR" b="1">
                <a:solidFill>
                  <a:schemeClr val="tx1">
                    <a:lumMod val="50000"/>
                    <a:lumOff val="50000"/>
                  </a:schemeClr>
                </a:solidFill>
              </a:rPr>
              <a:t>17</a:t>
            </a:r>
            <a:r xmlns:a="http://schemas.openxmlformats.org/drawingml/2006/main">
              <a:rPr lang="si" altLang="en-US" b="1">
                <a:solidFill>
                  <a:schemeClr val="tx1">
                    <a:lumMod val="50000"/>
                    <a:lumOff val="50000"/>
                  </a:schemeClr>
                </a:solidFill>
              </a:rPr>
              <a:t> </a:t>
            </a:r>
            <a:r xmlns:a="http://schemas.openxmlformats.org/drawingml/2006/main">
              <a:rPr lang="si" altLang="ko-KR" b="1">
                <a:solidFill>
                  <a:schemeClr val="tx1">
                    <a:lumMod val="50000"/>
                    <a:lumOff val="50000"/>
                  </a:schemeClr>
                </a:solidFill>
              </a:rPr>
              <a:t>එම</a:t>
            </a:r>
            <a:r xmlns:a="http://schemas.openxmlformats.org/drawingml/2006/main">
              <a:rPr lang="si" altLang="en-US" b="1">
                <a:solidFill>
                  <a:schemeClr val="tx1">
                    <a:lumMod val="50000"/>
                    <a:lumOff val="50000"/>
                  </a:schemeClr>
                </a:solidFill>
              </a:rPr>
              <a:t> </a:t>
            </a:r>
            <a:r xmlns:a="http://schemas.openxmlformats.org/drawingml/2006/main">
              <a:rPr lang="si" altLang="ko-KR" b="1">
                <a:solidFill>
                  <a:schemeClr val="tx1">
                    <a:lumMod val="50000"/>
                    <a:lumOff val="50000"/>
                  </a:schemeClr>
                </a:solidFill>
              </a:rPr>
              <a:t>වචනය</a:t>
            </a:r>
            <a:r xmlns:a="http://schemas.openxmlformats.org/drawingml/2006/main">
              <a:rPr lang="si" altLang="en-US" b="1">
                <a:solidFill>
                  <a:schemeClr val="tx1">
                    <a:lumMod val="50000"/>
                    <a:lumOff val="50000"/>
                  </a:schemeClr>
                </a:solidFill>
              </a:rPr>
              <a:t> </a:t>
            </a:r>
            <a:r xmlns:a="http://schemas.openxmlformats.org/drawingml/2006/main">
              <a:rPr lang="si" altLang="ko-KR" b="1">
                <a:solidFill>
                  <a:schemeClr val="tx1">
                    <a:lumMod val="50000"/>
                    <a:lumOff val="50000"/>
                  </a:schemeClr>
                </a:solidFill>
              </a:rPr>
              <a:t>වල</a:t>
            </a:r>
            <a:r xmlns:a="http://schemas.openxmlformats.org/drawingml/2006/main">
              <a:rPr lang="si" altLang="en-US" b="1">
                <a:solidFill>
                  <a:schemeClr val="tx1">
                    <a:lumMod val="50000"/>
                    <a:lumOff val="50000"/>
                  </a:schemeClr>
                </a:solidFill>
              </a:rPr>
              <a:t> </a:t>
            </a:r>
            <a:r xmlns:a="http://schemas.openxmlformats.org/drawingml/2006/main">
              <a:rPr lang="si" altLang="ko-KR" b="1">
                <a:solidFill>
                  <a:schemeClr val="tx1">
                    <a:lumMod val="50000"/>
                    <a:lumOff val="50000"/>
                  </a:schemeClr>
                </a:solidFill>
              </a:rPr>
              <a:t>දෙවි</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400"/>
              <a:t>දස විපත්ති</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si" altLang="ko-KR" sz="4000">
                <a:solidFill>
                  <a:srgbClr val="FF0000"/>
                </a:solidFill>
              </a:rPr>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si" altLang="ko-KR" sz="3600">
                <a:solidFill>
                  <a:schemeClr val="tx1">
                    <a:lumMod val="65000"/>
                    <a:lumOff val="35000"/>
                  </a:schemeClr>
                </a:solidFill>
              </a:rPr>
              <a:t>සැම්සන්ගේ බලය පැමිණියේ කොහෙන්ද?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හිසකෙස්</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අත</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කකුල</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ඇස</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si" altLang="en-US" sz="2800">
                <a:solidFill>
                  <a:srgbClr val="FF0000"/>
                </a:solidFill>
              </a:rPr>
              <a:t>① </a:t>
            </a:r>
            <a:r xmlns:a="http://schemas.openxmlformats.org/drawingml/2006/main">
              <a:rPr lang="si" altLang="ko-KR" sz="2800">
                <a:solidFill>
                  <a:srgbClr val="FF0000"/>
                </a:solidFill>
              </a:rPr>
              <a:t>හිසකෙස්</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si" altLang="ko-KR" sz="3600">
                <a:solidFill>
                  <a:schemeClr val="tx1">
                    <a:lumMod val="65000"/>
                    <a:lumOff val="35000"/>
                  </a:schemeClr>
                </a:solidFill>
              </a:rPr>
              <a:t>එම කාන්තාව පිරිමි ළමයෙකු බිහි කර ඔහුට සැම්සන් යන නම තැබුවාය. ඔහු වැඩී, සමිඳාණන් වහන්සේ ඔහුට ආශීර්වාද කළ සේක.</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si" altLang="ko-KR" sz="2800">
                <a:solidFill>
                  <a:schemeClr val="tx1">
                    <a:lumMod val="65000"/>
                    <a:lumOff val="35000"/>
                  </a:schemeClr>
                </a:solidFill>
              </a:rPr>
              <a:t>විනිසුරුවරුන්</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b="1">
                <a:solidFill>
                  <a:schemeClr val="tx1">
                    <a:lumMod val="50000"/>
                    <a:lumOff val="50000"/>
                  </a:schemeClr>
                </a:solidFill>
              </a:rPr>
              <a:t>අංක 27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3600"/>
              <a:t>රූත්, උතුම් චරිතයක් ඇති කාන්තාවක්</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bg1">
                    <a:lumMod val="50000"/>
                  </a:schemeClr>
                </a:solidFill>
              </a:rPr>
              <a:t>ඔබේ සෙනඟ මගේ සෙනඟ වන අතර ඔබේ දෙවි මාගේ දෙවිය.</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i" altLang="ko-KR" sz="2800">
                <a:solidFill>
                  <a:schemeClr val="tx1">
                    <a:lumMod val="65000"/>
                    <a:lumOff val="35000"/>
                  </a:schemeClr>
                </a:solidFill>
              </a:rPr>
              <a:t>රූත්</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යුදෙව් කාන්තාවක් වූ නයෝමිට අන්‍යජාතිකයන් සමඟ විවාහ වූ පුතුන් දෙදෙනෙක් සිටියහ. නමුත් ඇගේ පුතුන් දෙදෙනා මිය ගියා. එබැවින් ඇය වැන්දඹු ලේලියන් දෙදෙනා සමඟ ඉතිරි විය.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නයෝමි යූදාහි පිහිටි ඇගේ නිවසට ආපසු යාමට තීරණය කළාය. ඇය තම ලේලියන් දෙදෙනාට ආපසු ගෙදර යන ලෙස පැවසුවාය. එහෙත්, ඇගේ දෙවන ලේලිය ඇගේ උපන් ගමට නොගොස්, ජුදාහි වාසය කිරීමට ඇගේ නැන්දම්මා අනුව ගියා 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රූත්ට නිවසක් පාලනය කිරීමට ස්වාමිපුරුෂයෙක් නොසිටි නිසා නායොමි සමඟ ජීවත් වීමට ඉතිරි වූ ධාන්‍ය රැගෙන යාමට සිදු විය.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ඇය අහම්බෙන් බෝවස්ගේ කෙතක ඉතුරු වූ ධාන්‍ය අහුලා ගත්තාය. ඇය උතුම් කාන්තාවක් කියා බෝවස් සිතූ අතර ඔහු රූත් සමඟ විවාහ විය.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400">
                <a:solidFill>
                  <a:schemeClr val="tx1">
                    <a:lumMod val="65000"/>
                    <a:lumOff val="35000"/>
                  </a:schemeClr>
                </a:solidFill>
              </a:rPr>
              <a:t>බෝවස් රූත් සහ නයෝමිව පවුලක් ලෙස පිළිගෙන ප්‍රීතිමත් ජීවිතයක් ගත කළා. අනාගතයේදී ඩේවිඩ් රජු සහ යේසුස් පැමිණියේ බෝවස් සහ රූත්ගේ පරම්පරාවෙන්.</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3600">
                <a:solidFill>
                  <a:schemeClr val="tx1">
                    <a:lumMod val="65000"/>
                    <a:lumOff val="35000"/>
                  </a:schemeClr>
                </a:solidFill>
              </a:rPr>
              <a:t>රූත් විජාතිකයෙක්. ඇය හොඳ අවංක කාන්තාවක් වූ අතර නැන්දම්මාට හොඳින් සේවය කළාය.</a:t>
            </a:r>
          </a:p>
          <a:p>
            <a:pPr xmlns:a="http://schemas.openxmlformats.org/drawingml/2006/main" algn="ctr"/>
            <a:r xmlns:a="http://schemas.openxmlformats.org/drawingml/2006/main">
              <a:rPr lang="si" altLang="ko-KR" sz="3600">
                <a:solidFill>
                  <a:schemeClr val="tx1">
                    <a:lumMod val="65000"/>
                    <a:lumOff val="35000"/>
                  </a:schemeClr>
                </a:solidFill>
              </a:rPr>
              <a:t>ඉතින්, ඇය ආශීර්වාද කළාය.</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i" altLang="ko-KR" sz="3600">
                <a:solidFill>
                  <a:schemeClr val="tx1">
                    <a:lumMod val="65000"/>
                    <a:lumOff val="35000"/>
                  </a:schemeClr>
                </a:solidFill>
              </a:rPr>
              <a:t>අපේ අසල්වැසියන්ටත් උදව් කරන්න වෙනවා</a:t>
            </a:r>
          </a:p>
          <a:p>
            <a:pPr xmlns:a="http://schemas.openxmlformats.org/drawingml/2006/main" algn="ctr"/>
            <a:r xmlns:a="http://schemas.openxmlformats.org/drawingml/2006/main">
              <a:rPr lang="si" altLang="ko-KR" sz="3600">
                <a:solidFill>
                  <a:schemeClr val="tx1">
                    <a:lumMod val="65000"/>
                    <a:lumOff val="35000"/>
                  </a:schemeClr>
                </a:solidFill>
              </a:rPr>
              <a:t>සහ දෙවියන්ට නමස්කාර කරන්න</a:t>
            </a:r>
          </a:p>
          <a:p>
            <a:pPr xmlns:a="http://schemas.openxmlformats.org/drawingml/2006/main" algn="ctr"/>
            <a:r xmlns:a="http://schemas.openxmlformats.org/drawingml/2006/main">
              <a:rPr lang="si" altLang="ko-KR" sz="3600">
                <a:solidFill>
                  <a:schemeClr val="tx1">
                    <a:lumMod val="65000"/>
                    <a:lumOff val="35000"/>
                  </a:schemeClr>
                </a:solidFill>
              </a:rPr>
              <a:t>හොඳ සහ අවංක හදවතකින්.</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si" altLang="ko-KR" sz="3600">
                <a:solidFill>
                  <a:schemeClr val="tx1">
                    <a:lumMod val="65000"/>
                    <a:lumOff val="35000"/>
                  </a:schemeClr>
                </a:solidFill>
              </a:rPr>
              <a:t>මම මිසරයට විරුද්ධව අත දිගු කර ඊශ්‍රායෙල්වරුන් එයින් පිටතට ගෙනෙන විට මම යෙහෝවා දෙවි බව ඊජිප්තුවරුන් දැනගන්නවා ඇත.</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i" altLang="ko-KR" sz="2800">
                <a:solidFill>
                  <a:schemeClr val="tx1">
                    <a:lumMod val="65000"/>
                    <a:lumOff val="35000"/>
                  </a:schemeClr>
                </a:solidFill>
              </a:rPr>
              <a:t>නික්මයාම</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3200"/>
              <a:t>දෙවි?</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rgbClr val="C00000"/>
                </a:solidFill>
              </a:rPr>
              <a:t>දෙවි..</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දෙවියන් වහන්සේ බාහිර පෙනුම දෙස නොව හදවත දෙස බලයි.</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නයෝමි මෝවබ් සිට යූදා වෙත ආපසු ගියේ ඇයි?</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ඇය අසනීප වූ නිසා..</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ඇගේ සැමියා මිය ගිය නිසා..</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ඇගේ පුතුන් දෙදෙනා මිය ගිය නිසා..</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ඇයට ඇගේ පවුලේ අය හමුවීමට අවශ්‍ය වූ නිසා..</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rgbClr val="FF0000"/>
                </a:solidFill>
              </a:rPr>
              <a:t>③ </a:t>
            </a:r>
            <a:r xmlns:a="http://schemas.openxmlformats.org/drawingml/2006/main">
              <a:rPr lang="si" altLang="ko-KR" sz="2800">
                <a:solidFill>
                  <a:srgbClr val="FF0000"/>
                </a:solidFill>
              </a:rPr>
              <a:t>ඇගේ පුතුන් දෙදෙනා මිය ගිය නිසා..</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bg1">
                    <a:lumMod val="50000"/>
                  </a:schemeClr>
                </a:solidFill>
              </a:rPr>
              <a:t>ඔබේ සෙනඟ මගේ සෙනඟ වන අතර ඔබේ දෙවි මාගේ දෙවිය.</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i" altLang="ko-KR" sz="2800">
                <a:solidFill>
                  <a:schemeClr val="tx1">
                    <a:lumMod val="65000"/>
                    <a:lumOff val="35000"/>
                  </a:schemeClr>
                </a:solidFill>
              </a:rPr>
              <a:t>රූත්</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b="1">
                <a:solidFill>
                  <a:schemeClr val="tx1">
                    <a:lumMod val="50000"/>
                    <a:lumOff val="50000"/>
                  </a:schemeClr>
                </a:solidFill>
              </a:rPr>
              <a:t>අංක 28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400"/>
              <a:t>හැනාගේ යාච්ඤාව</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තවද සාමුවෙල් පිරිමි ළමයා සමිඳාණන් වහන්සේ සහ මිනිසුන්ගේ ප්‍රසාදය ඇතිව, උසින් වැඩුණේය.</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i" altLang="ko-KR" sz="2800">
                <a:solidFill>
                  <a:schemeClr val="tx1">
                    <a:lumMod val="65000"/>
                    <a:lumOff val="35000"/>
                  </a:schemeClr>
                </a:solidFill>
              </a:rPr>
              <a:t>1 සැමුවෙල්</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හැනාට පුතෙක් සිටියේ නැත. ඉතින්, ඇය කොතරම් දුක් වුණාද කියනවා නම්, ඇය දෙවියන් වහන්සේට යාච්ඤා කළාය. "අනේ දෙවියනේ පියාණෙනි, ඔබ මට පුතෙක් දුන්නොත්, මම ඔහුගේ ජීවිත කාලය පුරාම ඔහුව ඔබ වෙනුවෙන් දෙන්නෙමි."</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දෙවියන් වහන්සේ ඇගේ යාච්ඤාව සිහිපත් කළ අතර හන්නාට සාමුවෙල් නම් පුතෙකු ලබා දුන්නේය.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හන්නා කලින් යාච්ඤා කළ පරිදි දේවමාළිගාවේ දෙවියන් වහන්සේට නමස්කාර කිරීමට තම පුතාට දුන්නාය.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සාමුවෙල් දෙවියන්ට නමස්කාර කරමින් දේවමාළිගාවේ ජීවත් විය. ඔහු මිනිසුන්ගෙන් සහ දෙවියන්ගෙන් බොහෝ කරුණාව ලබා ගත්තේය.</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400">
                <a:solidFill>
                  <a:schemeClr val="tx1">
                    <a:lumMod val="65000"/>
                    <a:lumOff val="35000"/>
                  </a:schemeClr>
                </a:solidFill>
              </a:rPr>
              <a:t>කුඩා සැමුවෙල් තරුණ පිරිමි ළමයෙකු ලෙස හොඳින් හැදී වැඩුණි. පසුව, පසුව, ඔහු දෙවියන් වහන්සේගේ හඬට සවන් දුන් අනාගතවක්තෘවරයෙකු බවට පත් විය.</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මෝසෙස් ඊජිප්තුවේ රජ වූ පාරාවෝට දෙවියන්ගේ නියෝගය කිව්වා. “සමිඳාණන් වහන්සේ මෙසේ වදාරන සේක: මට නමස්කාර කරන පිණිස මාගේ සෙනඟට යන්න දෙන්න.”</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3200">
                <a:solidFill>
                  <a:schemeClr val="tx1">
                    <a:lumMod val="65000"/>
                    <a:lumOff val="35000"/>
                  </a:schemeClr>
                </a:solidFill>
              </a:rPr>
              <a:t>දෙවියන් වහන්සේ හැනාගේ සියලු යාච්ඤාවලට ඇහුම්කන් දුන් අතර, ඇයව සිහිපත් කර සම්පූර්ණයෙන්ම පිළිතුරු දුන්හ.</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i" altLang="ko-KR" sz="3200">
                <a:solidFill>
                  <a:schemeClr val="tx1">
                    <a:lumMod val="65000"/>
                    <a:lumOff val="35000"/>
                  </a:schemeClr>
                </a:solidFill>
              </a:rPr>
              <a:t>දෙවියන් වහන්සේ අපගේ සියලු යාච්ඤාවලට සවන් දෙන සේක.</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i" altLang="ko-KR" sz="3200">
                <a:solidFill>
                  <a:schemeClr val="tx1">
                    <a:lumMod val="65000"/>
                    <a:lumOff val="35000"/>
                  </a:schemeClr>
                </a:solidFill>
              </a:rPr>
              <a:t>ඒ නිසා අපි යාච්ඤා කළ යුතුයි</a:t>
            </a:r>
          </a:p>
          <a:p>
            <a:pPr xmlns:a="http://schemas.openxmlformats.org/drawingml/2006/main" algn="ctr"/>
            <a:r xmlns:a="http://schemas.openxmlformats.org/drawingml/2006/main">
              <a:rPr lang="si" altLang="ko-KR" sz="3200">
                <a:solidFill>
                  <a:schemeClr val="tx1">
                    <a:lumMod val="65000"/>
                    <a:lumOff val="35000"/>
                  </a:schemeClr>
                </a:solidFill>
              </a:rPr>
              <a:t>බැරෑරුම් ලෙස හා අවංකව.</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3200"/>
              <a:t>දෙවි?</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rgbClr val="C00000"/>
                </a:solidFill>
              </a:rPr>
              <a:t>දෙවි..</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දෙවි අපේ යාච්ඤාවලට ඇහුම්කන් දී විශ්වාසවන්තව පිළිතුරු දුන්නා.</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a:t>
            </a:r>
            <a:r xmlns:a="http://schemas.openxmlformats.org/drawingml/2006/main">
              <a:rPr lang="si" altLang="en-US" sz="4000">
                <a:solidFill>
                  <a:srgbClr val="FF0000"/>
                </a:solidFill>
              </a:rPr>
              <a:t> </a:t>
            </a:r>
            <a:r xmlns:a="http://schemas.openxmlformats.org/drawingml/2006/main">
              <a:rPr lang="si" altLang="ko-KR" sz="4000">
                <a:solidFill>
                  <a:srgbClr val="FF0000"/>
                </a:solidFill>
              </a:rPr>
              <a:t>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හැනා මෙතරම් දුක් වූයේ ඇයි?</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බඩේ අමාරුව නිසා</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මුදල් නැති නිසා</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පුතා නැති නිසා</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ඇය කැත නිසා</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rgbClr val="FF0000"/>
                </a:solidFill>
              </a:rPr>
              <a:t>③ </a:t>
            </a:r>
            <a:r xmlns:a="http://schemas.openxmlformats.org/drawingml/2006/main">
              <a:rPr lang="si" altLang="ko-KR" sz="2800">
                <a:solidFill>
                  <a:srgbClr val="FF0000"/>
                </a:solidFill>
              </a:rPr>
              <a:t>පුතා නැති නිසා</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තවද සාමුවෙල් පිරිමි ළමයා සමිඳාණන් වහන්සේ සහ මිනිසුන්ගේ ප්‍රසාදය ඇතිව, උසින් වැඩුණේය.</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i" altLang="ko-KR" sz="2800">
                <a:solidFill>
                  <a:schemeClr val="tx1">
                    <a:lumMod val="65000"/>
                    <a:lumOff val="35000"/>
                  </a:schemeClr>
                </a:solidFill>
              </a:rPr>
              <a:t>1 සැමුවෙල්</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b="1">
                <a:solidFill>
                  <a:schemeClr val="tx1">
                    <a:lumMod val="50000"/>
                    <a:lumOff val="50000"/>
                  </a:schemeClr>
                </a:solidFill>
              </a:rPr>
              <a:t>නැත.</a:t>
            </a:r>
            <a:r xmlns:a="http://schemas.openxmlformats.org/drawingml/2006/main">
              <a:rPr lang="si" altLang="en-US" b="1">
                <a:solidFill>
                  <a:schemeClr val="tx1">
                    <a:lumMod val="50000"/>
                    <a:lumOff val="50000"/>
                  </a:schemeClr>
                </a:solidFill>
              </a:rPr>
              <a:t> </a:t>
            </a:r>
            <a:r xmlns:a="http://schemas.openxmlformats.org/drawingml/2006/main">
              <a:rPr lang="si" altLang="ko-KR" b="1">
                <a:solidFill>
                  <a:schemeClr val="tx1">
                    <a:lumMod val="50000"/>
                    <a:lumOff val="50000"/>
                  </a:schemeClr>
                </a:solidFill>
              </a:rPr>
              <a:t>29 දේව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400"/>
              <a:t>සාවුල් රජ, ඊශ්‍රායෙල්හි පළමු රජු</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සමිඳාණන් වහන්සේ පිළිතුරු දෙමින්, ''ඔවුන්ට සවන් දී ඔවුන්ට රජෙකු දෙන්නැ''යි වදාළ සේක. එවිට සාමුවෙල් ඊශ්‍රායෙල් සෙනඟට කතා කොට, “හැමෝම තම තමන්ගේ නුවරට ආපසු යන්නැ”යි කී ය.</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i" altLang="ko-KR" sz="2800">
                <a:solidFill>
                  <a:schemeClr val="tx1">
                    <a:lumMod val="65000"/>
                    <a:lumOff val="35000"/>
                  </a:schemeClr>
                </a:solidFill>
              </a:rPr>
              <a:t>1 සැමුවෙල්</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“අපට රජෙක් අවශ්‍යයි!” ඊශ්‍රායෙල් සෙනඟ සාමුවෙල්ට රජෙක් දෙන්න කිව්වා.</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“ඔවුන් ඉල්ලූ පරිදි මම ඔවුන්ට රජෙකු දෙන්නෙමි.” දෙවි සාමුවෙල්ට පිළිතුරු දුන්නේය.</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දෙවි සාවුල්ව සාමුවෙල් ළඟට යැව්වා. ඊශ්‍රායෙල්හි රජ වීමට සාමුවෙල්ට ඔහුගේ හිසට තෙල් වත් කිරීමට දෙවි ඉඩහැරියා.</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"මේ අපේ නායකයා සාවුල්." දෙවි සාවුල්ව ඊශ්‍රායෙල්හි නායකයා ලෙස පත් කළ බව සාමුවෙල් ඊශ්‍රායෙල්වරුන්ට දැනුම් දුන්නා.</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"කොහෙත්ම නැහැ! දෙවියන් යනු කවුද? මම දෙවියෙක්" පාරාවෝ එය දැඩි ලෙස ප්‍රතික්ෂේප කළේය.</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400">
                <a:solidFill>
                  <a:schemeClr val="tx1">
                    <a:lumMod val="65000"/>
                    <a:lumOff val="35000"/>
                  </a:schemeClr>
                </a:solidFill>
              </a:rPr>
              <a:t>මුලින්ම සාවුල් ඊශ්‍රායෙල්වරුන්ව දෙවිගේ කැමැත්තට විශ්වාසවන්තව කීකරු වුණා. කෙසේ වෙතත්, ඔහු තම උඩඟුකම සහ උඩඟුකම නිසා දෙවියන් වහන්සේගේ කැමැත්ත පාවා දුන් නරක රජෙකු බවට පත් විය.</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3600">
                <a:solidFill>
                  <a:schemeClr val="tx1">
                    <a:lumMod val="65000"/>
                    <a:lumOff val="35000"/>
                  </a:schemeClr>
                </a:solidFill>
              </a:rPr>
              <a:t>මුලදී සාවුල් නිහතමානී විය.</a:t>
            </a:r>
          </a:p>
          <a:p>
            <a:pPr xmlns:a="http://schemas.openxmlformats.org/drawingml/2006/main" algn="ctr"/>
            <a:r xmlns:a="http://schemas.openxmlformats.org/drawingml/2006/main">
              <a:rPr lang="si" altLang="ko-KR" sz="3600">
                <a:solidFill>
                  <a:schemeClr val="tx1">
                    <a:lumMod val="65000"/>
                    <a:lumOff val="35000"/>
                  </a:schemeClr>
                </a:solidFill>
              </a:rPr>
              <a:t>කෙසේ වෙතත්, ඔහු රජ වූ පසු,</a:t>
            </a:r>
          </a:p>
          <a:p>
            <a:pPr xmlns:a="http://schemas.openxmlformats.org/drawingml/2006/main" algn="ctr"/>
            <a:r xmlns:a="http://schemas.openxmlformats.org/drawingml/2006/main">
              <a:rPr lang="si" altLang="ko-KR" sz="3600">
                <a:solidFill>
                  <a:schemeClr val="tx1">
                    <a:lumMod val="65000"/>
                    <a:lumOff val="35000"/>
                  </a:schemeClr>
                </a:solidFill>
              </a:rPr>
              <a:t>ඔහු තවදුරටත් දෙවියන් වහන්සේගේ කැමැත්තට කීකරු නොවීය.</a:t>
            </a:r>
          </a:p>
          <a:p>
            <a:pPr xmlns:a="http://schemas.openxmlformats.org/drawingml/2006/main" algn="ctr"/>
            <a:r xmlns:a="http://schemas.openxmlformats.org/drawingml/2006/main">
              <a:rPr lang="si" altLang="ko-KR" sz="3600">
                <a:solidFill>
                  <a:schemeClr val="tx1">
                    <a:lumMod val="65000"/>
                    <a:lumOff val="35000"/>
                  </a:schemeClr>
                </a:solidFill>
              </a:rPr>
              <a:t>ඔහු උඩඟු හා තණ්හාව ඇති කළේය.</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i" altLang="ko-KR" sz="3600">
                <a:solidFill>
                  <a:schemeClr val="tx1">
                    <a:lumMod val="65000"/>
                    <a:lumOff val="35000"/>
                  </a:schemeClr>
                </a:solidFill>
              </a:rPr>
              <a:t>ඔබේ පියාණන් වන දෙවියන් වහන්සේ ඔබව ඔසවන විට ඔබ නිහතමානී විය යුතුය.</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3200"/>
              <a:t>දෙවි?</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rgbClr val="C00000"/>
                </a:solidFill>
              </a:rPr>
              <a:t>දෙවි..</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දෙවියන් වහන්සේ නිහතමානී අයට ආදරෙයි,</a:t>
            </a:r>
          </a:p>
          <a:p>
            <a:r xmlns:a="http://schemas.openxmlformats.org/drawingml/2006/main">
              <a:rPr lang="si" altLang="ko-KR" sz="3600">
                <a:solidFill>
                  <a:schemeClr val="tx1">
                    <a:lumMod val="65000"/>
                    <a:lumOff val="35000"/>
                  </a:schemeClr>
                </a:solidFill>
              </a:rPr>
              <a:t>නමුත් උඩඟු අයව ප්‍රතික්ෂේප කරයි.</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ඊශ්‍රායෙල්වරුන් සාමුවෙල්ගෙන් ඉල්ලුවේ මොනවාද?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ආහාර</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රජ</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දෙවියන් වහන්සේගේ වචනය</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නිවස</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rgbClr val="FF0000"/>
                </a:solidFill>
              </a:rPr>
              <a:t>② </a:t>
            </a:r>
            <a:r xmlns:a="http://schemas.openxmlformats.org/drawingml/2006/main">
              <a:rPr lang="si" altLang="ko-KR" sz="2800">
                <a:solidFill>
                  <a:srgbClr val="FF0000"/>
                </a:solidFill>
              </a:rPr>
              <a:t>රජ</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සමිඳාණන් වහන්සේ පිළිතුරු දෙමින්, ''ඔවුන්ට සවන් දී ඔවුන්ට රජෙකු දෙන්නැ''යි වදාළ සේක. එවිට සාමුවෙල් ඊශ්‍රායෙල් සෙනඟට කතා කොට, “හැමෝම තම තමන්ගේ නුවරට ආපසු යන්නැ”යි කී ය.</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i" altLang="ko-KR" sz="2800">
                <a:solidFill>
                  <a:schemeClr val="tx1">
                    <a:lumMod val="65000"/>
                    <a:lumOff val="35000"/>
                  </a:schemeClr>
                </a:solidFill>
              </a:rPr>
              <a:t>1 සැමුවෙල්</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b="1">
                <a:solidFill>
                  <a:schemeClr val="tx1">
                    <a:lumMod val="50000"/>
                    <a:lumOff val="50000"/>
                  </a:schemeClr>
                </a:solidFill>
              </a:rPr>
              <a:t>නැත.</a:t>
            </a:r>
            <a:r xmlns:a="http://schemas.openxmlformats.org/drawingml/2006/main">
              <a:rPr lang="si" altLang="en-US" b="1">
                <a:solidFill>
                  <a:schemeClr val="tx1">
                    <a:lumMod val="50000"/>
                    <a:lumOff val="50000"/>
                  </a:schemeClr>
                </a:solidFill>
              </a:rPr>
              <a:t> </a:t>
            </a:r>
            <a:r xmlns:a="http://schemas.openxmlformats.org/drawingml/2006/main">
              <a:rPr lang="si" altLang="ko-KR" b="1">
                <a:solidFill>
                  <a:schemeClr val="tx1">
                    <a:lumMod val="50000"/>
                    <a:lumOff val="50000"/>
                  </a:schemeClr>
                </a:solidFill>
              </a:rPr>
              <a:t>30 දේව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t>තරුණ කොල්ලා, ගොලියත් මැරූ ඩේවිඩ්</a:t>
            </a:r>
            <a:r xmlns:a="http://schemas.openxmlformats.org/drawingml/2006/main">
              <a:rPr lang="si"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දාවිත් පිලිස්තියාට කතා කොට, ”ඔබ කඩුව ද හෙල්ලය ද හෙල්ල ද රැගෙන මට විරුද්ධ ව එන්නෙහි ය;</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i" altLang="ko-KR" sz="2800">
                <a:solidFill>
                  <a:schemeClr val="tx1">
                    <a:lumMod val="65000"/>
                    <a:lumOff val="35000"/>
                  </a:schemeClr>
                </a:solidFill>
              </a:rPr>
              <a:t>1 සැමුවෙල්</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500">
                <a:solidFill>
                  <a:schemeClr val="tx1">
                    <a:lumMod val="65000"/>
                    <a:lumOff val="35000"/>
                  </a:schemeClr>
                </a:solidFill>
              </a:rPr>
              <a:t>පිලිස්තිවරුන්ගේ කඳවුරේ ගොලියත් නම් යෝධ සොල්දාදුවෙක් සිටියේය. ඔහු සටනක් ආරම්භ කරමින් දෙවියන් වහන්සේගේ නාමයට අපහාස කළේය.</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400">
                <a:solidFill>
                  <a:schemeClr val="tx1">
                    <a:lumMod val="65000"/>
                    <a:lumOff val="35000"/>
                  </a:schemeClr>
                </a:solidFill>
              </a:rPr>
              <a:t>ඔහුව බිය ගැන්වීම නිසා කිසිවෙකු ඔහුට විරුද්ධව සටන් කිරීමට එඩිතර වූයේ නැත.</a:t>
            </a:r>
          </a:p>
          <a:p>
            <a:r xmlns:a="http://schemas.openxmlformats.org/drawingml/2006/main">
              <a:rPr lang="si" altLang="ko-KR" sz="2400">
                <a:solidFill>
                  <a:schemeClr val="tx1">
                    <a:lumMod val="65000"/>
                    <a:lumOff val="35000"/>
                  </a:schemeClr>
                </a:solidFill>
              </a:rPr>
              <a:t>එකල දාවිත් සාවුල් රජුට කතා කොට, “මම ගොස් ඔහු සමඟ සටන් කරන්නෙමි”යි කී ය.</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'දෙවියන් වහන්සේ මා සමඟ සිටිනවා නම් මට ඔහුව පරාජය කළ හැකියි.'</a:t>
            </a:r>
          </a:p>
          <a:p>
            <a:r xmlns:a="http://schemas.openxmlformats.org/drawingml/2006/main">
              <a:rPr lang="si" altLang="ko-KR" sz="2800">
                <a:solidFill>
                  <a:schemeClr val="tx1">
                    <a:lumMod val="65000"/>
                    <a:lumOff val="35000"/>
                  </a:schemeClr>
                </a:solidFill>
              </a:rPr>
              <a:t>දාවිත් සිනිඳු ගල් පහක් රැගෙන ගොලියත් ළඟට ගියේය.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මෝසෙස් දෙවියන්ට යාච්ඤා කළා. “ස්වාමීනි, මෙතැන් පටන් ඔබ කරන්නේ කුමක්දැයි මට දන්වන මැනව.”</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500">
                <a:solidFill>
                  <a:schemeClr val="tx1">
                    <a:lumMod val="65000"/>
                    <a:lumOff val="35000"/>
                  </a:schemeClr>
                </a:solidFill>
              </a:rPr>
              <a:t>දාවිත් කඩුව හා හෙල්ලය රැගෙන තමාට විරුද්ධව පැමිණි ගොලියත්ට මෙසේ කීවේය. “යෙහෝවා දෙවිගේ නාමයෙන් මම ඔබට විරුද්ධව සටන් කරනවා!”</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600">
                <a:solidFill>
                  <a:schemeClr val="tx1">
                    <a:lumMod val="65000"/>
                    <a:lumOff val="35000"/>
                  </a:schemeClr>
                </a:solidFill>
              </a:rPr>
              <a:t>දාවිත් ගලක් විසි කර ගොලියත්ගේ නළලට පහර දුන්නේය.</a:t>
            </a:r>
          </a:p>
          <a:p>
            <a:r xmlns:a="http://schemas.openxmlformats.org/drawingml/2006/main">
              <a:rPr lang="si" altLang="ko-KR" sz="2600">
                <a:solidFill>
                  <a:schemeClr val="tx1">
                    <a:lumMod val="65000"/>
                    <a:lumOff val="35000"/>
                  </a:schemeClr>
                </a:solidFill>
              </a:rPr>
              <a:t>දෙවිගේ උපකාරයෙන් ඩේවිඩ් මේ සටනින් ජයග්‍රහණය ලැබුවා.</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3200">
                <a:solidFill>
                  <a:schemeClr val="tx1">
                    <a:lumMod val="65000"/>
                    <a:lumOff val="35000"/>
                  </a:schemeClr>
                </a:solidFill>
              </a:rPr>
              <a:t>ඊශ්‍රායෙල් සොල්දාදුවන් බියට පත් විය</a:t>
            </a:r>
            <a:r xmlns:a="http://schemas.openxmlformats.org/drawingml/2006/main">
              <a:rPr lang="si" altLang="en-US" sz="3200">
                <a:solidFill>
                  <a:schemeClr val="tx1">
                    <a:lumMod val="65000"/>
                    <a:lumOff val="35000"/>
                  </a:schemeClr>
                </a:solidFill>
              </a:rPr>
              <a:t> </a:t>
            </a:r>
            <a:r xmlns:a="http://schemas.openxmlformats.org/drawingml/2006/main">
              <a:rPr lang="si" altLang="ko-KR" sz="3200">
                <a:solidFill>
                  <a:schemeClr val="tx1">
                    <a:lumMod val="65000"/>
                    <a:lumOff val="35000"/>
                  </a:schemeClr>
                </a:solidFill>
              </a:rPr>
              <a:t>යෝධ ගොලියත්ගේ. ඔව්හු ඔහුට බිය වූහ.</a:t>
            </a:r>
          </a:p>
          <a:p>
            <a:pPr xmlns:a="http://schemas.openxmlformats.org/drawingml/2006/main" algn="ctr"/>
            <a:r xmlns:a="http://schemas.openxmlformats.org/drawingml/2006/main">
              <a:rPr lang="si" altLang="ko-KR" sz="3200">
                <a:solidFill>
                  <a:schemeClr val="tx1">
                    <a:lumMod val="65000"/>
                    <a:lumOff val="35000"/>
                  </a:schemeClr>
                </a:solidFill>
              </a:rPr>
              <a:t>කෙසේ වෙතත්, දෙවියන්ගේ ආරක්ෂාව ගැන විශ්වාස කළ ඩේවිඩ් ඔහුට එරෙහිව නිර්භීතව සටන් කර ඔහුව පරාජය කළේය.</a:t>
            </a:r>
          </a:p>
          <a:p>
            <a:pPr xmlns:a="http://schemas.openxmlformats.org/drawingml/2006/main" algn="ctr"/>
            <a:r xmlns:a="http://schemas.openxmlformats.org/drawingml/2006/main">
              <a:rPr lang="si" altLang="ko-KR" sz="3200">
                <a:solidFill>
                  <a:schemeClr val="tx1">
                    <a:lumMod val="65000"/>
                    <a:lumOff val="35000"/>
                  </a:schemeClr>
                </a:solidFill>
              </a:rPr>
              <a:t>දෙවියන් වහන්සේ සැමවිටම අපව ආරක්ෂා කරන බව අප විශ්වාස කළ යුතුය. ඕනෑම අවස්ථාවක දෙවියන් වහන්සේ අපව ආරක්ෂා කරන බවට විශ්වාස කිරීම තුළින් අපට ධෛර්යය ලබා ගත හැකිය.</a:t>
            </a:r>
          </a:p>
          <a:p>
            <a:pPr xmlns:a="http://schemas.openxmlformats.org/drawingml/2006/main" algn="ctr"/>
            <a:r xmlns:a="http://schemas.openxmlformats.org/drawingml/2006/main">
              <a:rPr lang="si" altLang="ko-KR" sz="3200">
                <a:solidFill>
                  <a:schemeClr val="tx1">
                    <a:lumMod val="65000"/>
                    <a:lumOff val="35000"/>
                  </a:schemeClr>
                </a:solidFill>
              </a:rPr>
              <a:t>දෙවියන් වහන්සේ කෙරෙහි ඇදහිල්ලෙන් ඇති ධෛර්යයට ඕනෑම බියක් ජය ගත හැකිය.</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3200"/>
              <a:t>දෙවි?</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rgbClr val="C00000"/>
                </a:solidFill>
              </a:rPr>
              <a:t>දෙවි..</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දෙවියන් වහන්සේ ඔහු වෙනුවෙන් සටන් කරන අයට ජයග්රහණය ලබා දෙයි.</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දාවිත් ගොලියත්ට විසි කළේ කුමක්ද?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කඩුව</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හෙල්ලය</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ගල්</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පලිහ</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rgbClr val="FF0000"/>
                </a:solidFill>
              </a:rPr>
              <a:t>③ </a:t>
            </a:r>
            <a:r xmlns:a="http://schemas.openxmlformats.org/drawingml/2006/main">
              <a:rPr lang="si" altLang="ko-KR" sz="2800">
                <a:solidFill>
                  <a:srgbClr val="FF0000"/>
                </a:solidFill>
              </a:rPr>
              <a:t>ගල්</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දාවිත් පිලිස්තියාට කතා කොට, ”ඔබ කඩුව ද හෙල්ලය ද හෙල්ල ද රැගෙන මට විරුද්ධ ව එන්නෙහි ය;</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i" altLang="ko-KR" sz="2800">
                <a:solidFill>
                  <a:schemeClr val="tx1">
                    <a:lumMod val="65000"/>
                    <a:lumOff val="35000"/>
                  </a:schemeClr>
                </a:solidFill>
              </a:rPr>
              <a:t>1 සැමුවෙල්</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700">
                <a:solidFill>
                  <a:schemeClr val="tx1">
                    <a:lumMod val="65000"/>
                    <a:lumOff val="35000"/>
                  </a:schemeClr>
                </a:solidFill>
              </a:rPr>
              <a:t>දෙවි මුළු ඊජිප්තු දේශයටම විපත් දහයක් පහළ කළේය. ඊජිප්තු ජනතාව සහ පාරාවෝ සැබෑ දෙවියන් කවුදැයි දැන ගැනීමට සමත් වී ඇත.</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“මෝසෙස්, ඔබේ සියලු ඊශ්‍රායෙල්වරුන් සමඟ දැන් ඊජිප්තුවෙන් පිටතට යන්න.” පාරාවෝට ඔවුන්ට යන්නට හැර වෙනත් විකල්පයක් තිබුණේ නැත.</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3600">
                <a:solidFill>
                  <a:schemeClr val="tx1">
                    <a:lumMod val="65000"/>
                    <a:lumOff val="35000"/>
                  </a:schemeClr>
                </a:solidFill>
              </a:rPr>
              <a:t>පාරාවෝ සිතුවේ දෙවියන්ව නොසලකා හැරීමෙන් තමා ශක්තිමත්ම බවයි.</a:t>
            </a:r>
            <a:r xmlns:a="http://schemas.openxmlformats.org/drawingml/2006/main">
              <a:rPr lang="si"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si" altLang="ko-KR" sz="3600">
                <a:solidFill>
                  <a:schemeClr val="tx1">
                    <a:lumMod val="65000"/>
                    <a:lumOff val="35000"/>
                  </a:schemeClr>
                </a:solidFill>
              </a:rPr>
              <a:t>ඒ නිසා ඔහුට විශාල ව්‍යසනයකට මුහුණ දෙන්න සිදු වුණා.</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i" altLang="ko-KR" sz="3600">
                <a:solidFill>
                  <a:schemeClr val="tx1">
                    <a:lumMod val="65000"/>
                    <a:lumOff val="35000"/>
                  </a:schemeClr>
                </a:solidFill>
              </a:rPr>
              <a:t>දෙවියන් වහන්සේ සර්වබලධාරී අප නොවන බව අප පාපොච්චාරණය කළ යුතුය.</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si" altLang="ko-KR" sz="3600">
                <a:solidFill>
                  <a:schemeClr val="tx1">
                    <a:lumMod val="65000"/>
                    <a:lumOff val="35000"/>
                  </a:schemeClr>
                </a:solidFill>
              </a:rPr>
              <a:t>ඔහු බැලීමට ගිය බව සමිඳාණන් වහන්සේ දුටු විට දෙවියන් වහන්සේ ඔහුට කතා කළ සේක</a:t>
            </a:r>
          </a:p>
          <a:p>
            <a:r xmlns:a="http://schemas.openxmlformats.org/drawingml/2006/main">
              <a:rPr lang="si" altLang="ko-KR" sz="3600">
                <a:solidFill>
                  <a:schemeClr val="tx1">
                    <a:lumMod val="65000"/>
                    <a:lumOff val="35000"/>
                  </a:schemeClr>
                </a:solidFill>
              </a:rPr>
              <a:t>පඳුර තුළ සිට,</a:t>
            </a:r>
          </a:p>
          <a:p>
            <a:r xmlns:a="http://schemas.openxmlformats.org/drawingml/2006/main">
              <a:rPr lang="si" altLang="ko-KR" sz="3600">
                <a:solidFill>
                  <a:schemeClr val="tx1">
                    <a:lumMod val="65000"/>
                    <a:lumOff val="35000"/>
                  </a:schemeClr>
                </a:solidFill>
              </a:rPr>
              <a:t>"මෝසස්! මෝසෙස්!" එවිට මෝසෙස්, “මෙන්න මම” කියා කීවේය.</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si" altLang="ko-KR" sz="2800">
                <a:solidFill>
                  <a:schemeClr val="tx1">
                    <a:lumMod val="65000"/>
                    <a:lumOff val="35000"/>
                  </a:schemeClr>
                </a:solidFill>
              </a:rPr>
              <a:t>නික්මයාම</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3200"/>
              <a:t>දෙවි?</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rgbClr val="C00000"/>
                </a:solidFill>
              </a:rPr>
              <a:t>දෙවි..</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දෙවියන් වහන්සේ විවිධ රූප හෝ වෙනත් බොරු දෙවිවරුන් වේ.</a:t>
            </a:r>
          </a:p>
          <a:p>
            <a:r xmlns:a="http://schemas.openxmlformats.org/drawingml/2006/main">
              <a:rPr lang="si" altLang="ko-KR" sz="3600">
                <a:solidFill>
                  <a:schemeClr val="tx1">
                    <a:lumMod val="65000"/>
                    <a:lumOff val="35000"/>
                  </a:schemeClr>
                </a:solidFill>
              </a:rPr>
              <a:t>දෙවියන් වහන්සේ ජීවමාන වන අතර ඔහුගේ බලවත් බලයෙන් වැඩ කරයි.</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දෙවියන් වහන්සේ ඊජිප්තුවට කොපමණ විපත් ඇති කළාද?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පහ</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හත</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දොළොස්</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දහය</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rgbClr val="FF0000"/>
                </a:solidFill>
              </a:rPr>
              <a:t>④ </a:t>
            </a:r>
            <a:r xmlns:a="http://schemas.openxmlformats.org/drawingml/2006/main">
              <a:rPr lang="si" altLang="ko-KR" sz="2800">
                <a:solidFill>
                  <a:srgbClr val="FF0000"/>
                </a:solidFill>
              </a:rPr>
              <a:t>දහය</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si" altLang="ko-KR" sz="3600">
                <a:solidFill>
                  <a:schemeClr val="tx1">
                    <a:lumMod val="65000"/>
                    <a:lumOff val="35000"/>
                  </a:schemeClr>
                </a:solidFill>
              </a:rPr>
              <a:t>මම මිසරයට විරුද්ධව අත දිගු කර ඊශ්‍රායෙල්වරුන් එයින් පිටතට ගෙනෙන විට මම යෙහෝවා දෙවි බව ඊජිප්තුවරුන් දැනගන්නවා ඇත.</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i" altLang="ko-KR" sz="2800">
                <a:solidFill>
                  <a:schemeClr val="tx1">
                    <a:lumMod val="65000"/>
                    <a:lumOff val="35000"/>
                  </a:schemeClr>
                </a:solidFill>
              </a:rPr>
              <a:t>නික්මයාම</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b="1">
                <a:solidFill>
                  <a:schemeClr val="tx1">
                    <a:lumMod val="50000"/>
                    <a:lumOff val="50000"/>
                  </a:schemeClr>
                </a:solidFill>
              </a:rPr>
              <a:t>නැත. 18</a:t>
            </a:r>
            <a:r xmlns:a="http://schemas.openxmlformats.org/drawingml/2006/main">
              <a:rPr lang="si" altLang="en-US" b="1">
                <a:solidFill>
                  <a:schemeClr val="tx1">
                    <a:lumMod val="50000"/>
                    <a:lumOff val="50000"/>
                  </a:schemeClr>
                </a:solidFill>
              </a:rPr>
              <a:t> </a:t>
            </a:r>
            <a:r xmlns:a="http://schemas.openxmlformats.org/drawingml/2006/main">
              <a:rPr lang="si" altLang="ko-KR" b="1">
                <a:solidFill>
                  <a:schemeClr val="tx1">
                    <a:lumMod val="50000"/>
                    <a:lumOff val="50000"/>
                  </a:schemeClr>
                </a:solidFill>
              </a:rPr>
              <a:t>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400"/>
              <a:t>වලාකුළු කණුවක්</a:t>
            </a:r>
          </a:p>
          <a:p>
            <a:pPr xmlns:a="http://schemas.openxmlformats.org/drawingml/2006/main" algn="ctr"/>
            <a:r xmlns:a="http://schemas.openxmlformats.org/drawingml/2006/main">
              <a:rPr lang="si" altLang="ko-KR" sz="4400"/>
              <a:t>සහ ගිනි කණුවක්</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සමිඳාණන් වහන්සේ දිවා කාලයේ දී ඔවුන්ට මඟ පෙන්වන පිණිස වලාකුළු කණුවක ද රාත්‍රියේදී ඔවුන්ට ආලෝකය දෙන පිණිස ගිනි කණුවක ද ඔවුන්ට පෙරටුව ගිය සේක.</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i" altLang="ko-KR" sz="2800">
                <a:solidFill>
                  <a:schemeClr val="tx1">
                    <a:lumMod val="65000"/>
                    <a:lumOff val="35000"/>
                  </a:schemeClr>
                </a:solidFill>
              </a:rPr>
              <a:t>නික්මයාම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ඊශ්‍රායෙල්වරු අවුරුදු 430ක් ඊජිප්තුවේ ජීවත් වුණා. අවුරුදු 430 අවසානයේදී පොරොන්දු දේශය වන කානාන් දේශයට ආපසු යාම සඳහා ඔවුහු ඊජිප්තුවෙන් පිටත් වූහ.</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"අපි නිවැරදි මාර්ගය ලබා ගන්නේ කෙසේද?", "අපට මඟදී නරක මිනිසුන් හමු වුවහොත් කුමක් කළ යුතුද?" ඔවුන් බොහෝ කනස්සල්ලට පත් විය.</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ඒ වෙලාවේ දෙවි එයාලට මඟ පෙන්නුවා කියලා සාක්ෂි පෙන්නුවා. එය වලාකුළු කණුව විය.</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රාත්රියේදී එය ගිනි කණුවක් බවට පත් විය. මේ වගේ දෙවි දිවා රෑ ඔවුන්ට මඟ පෙන්නුවා.</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400">
                <a:solidFill>
                  <a:schemeClr val="tx1">
                    <a:lumMod val="65000"/>
                    <a:lumOff val="35000"/>
                  </a:schemeClr>
                </a:solidFill>
              </a:rPr>
              <a:t>"අපි බය නැහැ, මක්නිසාද දෙවියන් වහන්සේ අප සමඟයි!" ඊශ්‍රායෙල් ජනයා වලාකුළු ස්ථම්භයෙන් සහ ගිනි කණුවෙන් තමන්ව මෙහෙයවීම ගැන දෙවියන්ට ස්තුති කළා.</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si" altLang="ko-KR" sz="2800">
                <a:solidFill>
                  <a:schemeClr val="tx1">
                    <a:lumMod val="65000"/>
                    <a:lumOff val="35000"/>
                  </a:schemeClr>
                </a:solidFill>
              </a:rPr>
              <a:t>දිනක් ඊජිප්තු ජාතිකයෙකු ඊශ්‍රායෙල් ජාතිකයෙකුට පහර දෙනවා දුටු මෝසෙස් කෝපයට පත් වී තම සෙනඟගේ පැත්ත ගෙන ඊජිප්තු ජාතිකයා මරා දැමීය.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a:t>
            </a:r>
            <a:r xmlns:a="http://schemas.openxmlformats.org/drawingml/2006/main">
              <a:rPr lang="si" altLang="en-US" sz="4000">
                <a:solidFill>
                  <a:srgbClr val="FF0000"/>
                </a:solidFill>
              </a:rPr>
              <a:t> </a:t>
            </a:r>
            <a:r xmlns:a="http://schemas.openxmlformats.org/drawingml/2006/main">
              <a:rPr lang="si" altLang="ko-KR" sz="4000">
                <a:solidFill>
                  <a:srgbClr val="FF0000"/>
                </a:solidFill>
              </a:rPr>
              <a:t>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3600">
                <a:solidFill>
                  <a:schemeClr val="tx1">
                    <a:lumMod val="65000"/>
                    <a:lumOff val="35000"/>
                  </a:schemeClr>
                </a:solidFill>
              </a:rPr>
              <a:t>බොහෝ ඊශ්‍රායෙලිතයන් භයානක කාන්තාරයක් හරහා ගිය විට, දෙවි ඔවුන්ට වලාකුළු ස්ථම්භයෙන් සහ ගිනි කණුවෙන් මඟ පෙන්වූ බවත්, ආරක්ෂා කළ බවටත් සාක්ෂි ඔවුන්ට පෙන්වා දුන්නේය.</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i" altLang="ko-KR" sz="3600">
                <a:solidFill>
                  <a:schemeClr val="tx1">
                    <a:lumMod val="65000"/>
                    <a:lumOff val="35000"/>
                  </a:schemeClr>
                </a:solidFill>
              </a:rPr>
              <a:t>දැන්, දෙවියන් වහන්සේ මා සමඟ සිටින අතර මාව ආරක්ෂා කරයි. දෙවියන්ට පින් දෙමු.</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3200"/>
              <a:t>දෙවි?</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rgbClr val="C00000"/>
                </a:solidFill>
              </a:rPr>
              <a:t>දෙවි..</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දෙවියන් වහන්සේ සැමවිටම අප සමඟයි.</a:t>
            </a:r>
          </a:p>
          <a:p>
            <a:r xmlns:a="http://schemas.openxmlformats.org/drawingml/2006/main">
              <a:rPr lang="si" altLang="ko-KR" sz="3600">
                <a:solidFill>
                  <a:schemeClr val="tx1">
                    <a:lumMod val="65000"/>
                    <a:lumOff val="35000"/>
                  </a:schemeClr>
                </a:solidFill>
              </a:rPr>
              <a:t>තවද ඔහු දිවා රෑ අපව ආරක්ෂා කරයි.</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ඊශ්‍රායෙල් සෙනඟ ඊජිප්තුවෙන් පිටව ගිය විට දෙවි ඔවුන්ට මඟ පෙන්වූයේ කුමක්ද?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වලාකුළු සහ ගිනි කණුව</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කුරුල්ලා සහ මාළු</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ඉර සහ සඳ</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බල්ලා සහ බළලා</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rgbClr val="FF0000"/>
                </a:solidFill>
              </a:rPr>
              <a:t>① </a:t>
            </a:r>
            <a:r xmlns:a="http://schemas.openxmlformats.org/drawingml/2006/main">
              <a:rPr lang="si" altLang="ko-KR" sz="2800">
                <a:solidFill>
                  <a:srgbClr val="FF0000"/>
                </a:solidFill>
              </a:rPr>
              <a:t>වලාකුළු සහ ගිනි කණුව</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සමිඳාණන් වහන්සේ දිවා කාලයේ දී ඔවුන්ට මඟ පෙන්වන පිණිස වලාකුළු කණුවක ද රාත්‍රියේදී ඔවුන්ට ආලෝකය දෙන පිණිස ගිනි කණුවක ද ඔවුන්ට පෙරටුව ගිය සේක.</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i" altLang="ko-KR" sz="2800">
                <a:solidFill>
                  <a:schemeClr val="tx1">
                    <a:lumMod val="65000"/>
                    <a:lumOff val="35000"/>
                  </a:schemeClr>
                </a:solidFill>
              </a:rPr>
              <a:t>නික්මයාම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b="1">
                <a:solidFill>
                  <a:schemeClr val="tx1">
                    <a:lumMod val="50000"/>
                    <a:lumOff val="50000"/>
                  </a:schemeClr>
                </a:solidFill>
              </a:rPr>
              <a:t>අංක 19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400"/>
              <a:t>ඊශ්‍රායෙල්වරු වියළි බිමක බෙදී ගිය මුහුද හරහා ගමන් කරති</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එවිට මෝසෙස් මුහුද දෙසට අත දිගු කළ අතර, සමිඳාණන් වහන්සේ එදා මුළු රාත්‍රිය පුරාම තද නැගෙනහිර සුළඟකින් මුහුද ආපසු හරවා එය වියළි බිමක් බවට පත් කළ සේක. ජලය බෙදී ගියේය,</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i" altLang="ko-KR" sz="2800">
                <a:solidFill>
                  <a:schemeClr val="tx1">
                    <a:lumMod val="65000"/>
                    <a:lumOff val="35000"/>
                  </a:schemeClr>
                </a:solidFill>
              </a:rPr>
              <a:t>නික්මයාම</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14:</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මෝසෙස් සහ ඊශ්‍රායෙල්වරුන්ට කානාන් දේශයට යන අතරමඟදී රතු මුහුද හමුවුණා.</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ඊජිප්තු ජාතිකයා ඊශ්‍රායෙල්වරුන්ව නැවතත් අල්ලාගැනීමට ඔවුන්ව ලුහුබැඳ ගියේය.</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එවිට, අපූරු දෙයක් සිදු විය! දෙවි රතු මුහුද දෙකඩ කර ඊශ්‍රායෙල්වරුන්ට වියළි බිම හරහා ගමන් කිරීමට ඉඩහැරියා.</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ඊජිප්තු සොල්දාදුවන් ඔවුන් පසුපස හඹා ගිය නමුත් මුහුද නැවතත් ආපසු ගියේය, සියලුම ඊජිප්තු සොල්දාදුවන් මුහුදට ගලා ගියේය. ඔවුන්ගෙන් එක් කෙනෙක්වත් දිවි ගලවා ගත්තේ නැත.</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si" altLang="ko-KR" sz="2800">
                <a:solidFill>
                  <a:schemeClr val="tx1">
                    <a:lumMod val="65000"/>
                    <a:lumOff val="35000"/>
                  </a:schemeClr>
                </a:solidFill>
              </a:rPr>
              <a:t>ඵාරාවෝ ඒ බව දැනගත් විට මෝසෙස් ඔහුට බිය වී ඊජිප්තු මාලිගයෙන් පලා ගොස් මිදියන් කාන්තාරයට ගියේය.</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අපව බේරා ගැනීම ගැන අපි දෙවියන් වහන්සේට ස්තූතිවන්ත වෙමු! සියලුම ඊශ්‍රායෙල්වරු ප්‍රීතිමත් ගීතිකා ගායනා කළේ මහත් ආසාවෙනි.</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3600">
                <a:solidFill>
                  <a:schemeClr val="tx1">
                    <a:lumMod val="65000"/>
                    <a:lumOff val="35000"/>
                  </a:schemeClr>
                </a:solidFill>
              </a:rPr>
              <a:t>දෙවි ඊශ්‍රායෙල්වරුන්ව ඔවුන්ගේ අසරණ තත්ත්වයෙන් බේරාගත්තා.</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i" altLang="ko-KR" sz="3600">
                <a:solidFill>
                  <a:schemeClr val="tx1">
                    <a:lumMod val="65000"/>
                    <a:lumOff val="35000"/>
                  </a:schemeClr>
                </a:solidFill>
              </a:rPr>
              <a:t>මමත් පව් නිසා මැරෙන්න තත්වෙට පත් වුනා, ඒත් මාව බේරගන්න දෙවියන් වහන්සේ යේසුස්ව එව්වා!</a:t>
            </a:r>
          </a:p>
          <a:p>
            <a:pPr xmlns:a="http://schemas.openxmlformats.org/drawingml/2006/main" algn="ctr"/>
            <a:r xmlns:a="http://schemas.openxmlformats.org/drawingml/2006/main">
              <a:rPr lang="si" altLang="ko-KR" sz="3600">
                <a:solidFill>
                  <a:schemeClr val="tx1">
                    <a:lumMod val="65000"/>
                    <a:lumOff val="35000"/>
                  </a:schemeClr>
                </a:solidFill>
              </a:rPr>
              <a:t>දෙවියන් වහන්සේ මාව සදාකාලික මරණයෙන් ගැලෙව්වා!</a:t>
            </a:r>
          </a:p>
          <a:p>
            <a:pPr xmlns:a="http://schemas.openxmlformats.org/drawingml/2006/main" algn="ctr"/>
            <a:r xmlns:a="http://schemas.openxmlformats.org/drawingml/2006/main">
              <a:rPr lang="si" altLang="ko-KR" sz="3600">
                <a:solidFill>
                  <a:schemeClr val="tx1">
                    <a:lumMod val="65000"/>
                    <a:lumOff val="35000"/>
                  </a:schemeClr>
                </a:solidFill>
              </a:rPr>
              <a:t>ඔහ්, පියාණෙනි, ඔබට බොහෝම ස්තූතියි!</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3200"/>
              <a:t>දෙවියන් යනු?</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rgbClr val="C00000"/>
                </a:solidFill>
              </a:rPr>
              <a:t>දෙවි.</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දෙවියන් වහන්සේ අපගේ ගැළවුම්කාරයා වන අතර ඔහු තම සෙනඟව පුදුමාකාර මාර්ගයකින් ගළවයි.</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ඊශ්‍රායෙල්වරුන් රතු මුහුද හරහා ගියේ කොහොමද?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දෙවි ඔවුන්ට විශාල නැවක් එව්වා.</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දෙවියන් වහන්සේ ඔවුන්ට මුහුදු ජලය මත ඇවිදීමට ඉඩ දුන් සේක.</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දෙවියන් වහන්සේ රතු මුහුද බෙදා ඔවුන්ට ඇවිදීමට ඉඩ හැරිය සේක</a:t>
            </a:r>
          </a:p>
          <a:p>
            <a:r xmlns:a="http://schemas.openxmlformats.org/drawingml/2006/main">
              <a:rPr lang="si" altLang="ko-KR" sz="2800">
                <a:solidFill>
                  <a:schemeClr val="tx1">
                    <a:lumMod val="65000"/>
                    <a:lumOff val="35000"/>
                  </a:schemeClr>
                </a:solidFill>
              </a:rPr>
              <a:t>වියළි බිම.</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දෙවියන් වහන්සේ ඔවුන්ට මුහුදට ඉහළින් පියාසර කිරීමට ඉඩ දුන් සේක.</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rgbClr val="FF0000"/>
                </a:solidFill>
              </a:rPr>
              <a:t>③ </a:t>
            </a:r>
            <a:r xmlns:a="http://schemas.openxmlformats.org/drawingml/2006/main">
              <a:rPr lang="si" altLang="ko-KR" sz="2800">
                <a:solidFill>
                  <a:srgbClr val="FF0000"/>
                </a:solidFill>
              </a:rPr>
              <a:t>දෙවියන් වහන්සේ රතු මුහුද බෙදා ඔවුන්ට ඇවිදීමට ඉඩ හැරිය සේක</a:t>
            </a:r>
          </a:p>
          <a:p>
            <a:r xmlns:a="http://schemas.openxmlformats.org/drawingml/2006/main">
              <a:rPr lang="si" altLang="ko-KR" sz="2800">
                <a:solidFill>
                  <a:srgbClr val="FF0000"/>
                </a:solidFill>
              </a:rPr>
              <a:t>වියළි බිම.</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එවිට මෝසෙස් මුහුද දෙසට අත දිගු කළ අතර, සමිඳාණන් වහන්සේ එදා මුළු රාත්‍රිය පුරාම තද නැගෙනහිර සුළඟකින් මුහුද ආපසු හරවා එය වියළි බිමක් බවට පත් කළ සේක. ජලය බෙදී ගියේය,</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i" altLang="ko-KR" sz="2800">
                <a:solidFill>
                  <a:schemeClr val="tx1">
                    <a:lumMod val="65000"/>
                    <a:lumOff val="35000"/>
                  </a:schemeClr>
                </a:solidFill>
              </a:rPr>
              <a:t>නික්මයාම</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14:</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b="1">
                <a:solidFill>
                  <a:schemeClr val="tx1">
                    <a:lumMod val="50000"/>
                    <a:lumOff val="50000"/>
                  </a:schemeClr>
                </a:solidFill>
              </a:rPr>
              <a:t>අංක 20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3600"/>
              <a:t>මස් අතහැර දැමූ දෙවියන්</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bg1">
                    <a:lumMod val="50000"/>
                  </a:schemeClr>
                </a:solidFill>
              </a:rPr>
              <a:t>"ඉශ්රායෙල්වරුන්ගේ මැසිවිලි මට ඇසිණි. 'ඔබ සවස් වරුවේ මස් අනුභව කරන්නහු ය, උදේ පාන්දර ඔබ රොටිවලින් පිරී යනු ඇත. එවිට මා ඔබේ දෙවි සමිඳාණන් වහන්සේ බව ඔබ දැනගන්නවා ඇතැ'යි ඔවුන්ට කියන්න.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i" altLang="ko-KR" sz="2800">
                <a:solidFill>
                  <a:schemeClr val="tx1">
                    <a:lumMod val="65000"/>
                    <a:lumOff val="35000"/>
                  </a:schemeClr>
                </a:solidFill>
              </a:rPr>
              <a:t>නික්මයාම</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ඊශ්‍රායෙල්වරුන්ට කාන්තාරයේ කෑම තිබුණේ නැහැ. එවිට ඔවුහු මෝසෙස්ට සහ දෙවියන්වහන්සේට විරුද්ධව මැසිවිලි නැඟූහ.</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එවිට සමිඳාණන් වහන්සේ මෝසෙස්ට මෙසේ වදාළ සේක. "මම ඔබ වෙනුවෙන් ස්වර්ගයෙන් ආහාර පහත් කරන්නෙමි."</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උදෑසන, කාන්තාර පොළව මත හිම වැනි සිහින් පෙති මතු විය.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si" altLang="ko-KR" sz="2800">
                <a:solidFill>
                  <a:schemeClr val="tx1">
                    <a:lumMod val="65000"/>
                    <a:lumOff val="35000"/>
                  </a:schemeClr>
                </a:solidFill>
              </a:rPr>
              <a:t>මෝසෙස් අවුරුදු 40 ක් එඬේරෙකු ලෙස ජීවත් වූ අතර අවසානයේ ඔහුට වයස අවුරුදු 80 ක් විය.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සවස් වන විට වටුවන් ඔවුන් මතට පැමිණ බිම වැටී කඳවුර ආවරණය කළේය. ඔවුන් ඒවා එකතු කර, උයලා කෑවා. ඔවුන් කාන්තාරයේ පවා බඩගින්නේ සිටියේ නැත.</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600">
                <a:solidFill>
                  <a:schemeClr val="tx1">
                    <a:lumMod val="65000"/>
                    <a:lumOff val="35000"/>
                  </a:schemeClr>
                </a:solidFill>
              </a:rPr>
              <a:t>"ස්තූතියි, දෙවියනේ!" මෝසෙස් සහ ඊශ්‍රායෙල් සෙනඟ දෙවිගේ සර්වබලධාරී බලය ගැන පුදුම වුණා.</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3600">
                <a:solidFill>
                  <a:schemeClr val="tx1">
                    <a:lumMod val="65000"/>
                    <a:lumOff val="35000"/>
                  </a:schemeClr>
                </a:solidFill>
              </a:rPr>
              <a:t>දෙවියන් වහන්සේ තම සෙනඟට විස්මිත මාර්ගයකින් හා ඔවුන්ගේ සර්වබලධාරී බලයෙන් දිනපතා ආහාර සැපයූ අතර ඔවුන්ට කිසිවක් සොයාගත නොහැකි වූ කාන්තාරයේ පවා.</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i" altLang="ko-KR" sz="3600">
                <a:solidFill>
                  <a:schemeClr val="tx1">
                    <a:lumMod val="65000"/>
                    <a:lumOff val="35000"/>
                  </a:schemeClr>
                </a:solidFill>
              </a:rPr>
              <a:t>දෙවියන් වහන්සේ අපගේ අවශ්‍යතා ඔහුගේ පුදුමාකාර මාර්ගය විශ්වාසවන්තව සපයනු ඇතැයි අපි විශ්වාස කරමු.</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3200"/>
              <a:t>දෙවියන් යනු?</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rgbClr val="C00000"/>
                </a:solidFill>
              </a:rPr>
              <a:t>දෙවි..</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ඔහු අපගේ අවශ්‍යතා කල්තියා දන්නා සහ ඔවුන්ගේ විස්මිත මාර්ගය ඔවුන්ට සපයන පුදුමාකාර දෙවියෙකි.</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දෙවියන් වහන්සේ තම කුසගින්නෙන් පෙළෙන මිනිසුන්ට ලබා දුන්නේ කුමක්ද?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මන්නා සහ වටුවන්</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පාන් සහ කිරි</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මස් සහ ජලය</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බත් සහ සුප්</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rgbClr val="FF0000"/>
                </a:solidFill>
              </a:rPr>
              <a:t>① </a:t>
            </a:r>
            <a:r xmlns:a="http://schemas.openxmlformats.org/drawingml/2006/main">
              <a:rPr lang="si" altLang="ko-KR" sz="2800">
                <a:solidFill>
                  <a:srgbClr val="FF0000"/>
                </a:solidFill>
              </a:rPr>
              <a:t>මන්නා සහ වටුවන්</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bg1">
                    <a:lumMod val="50000"/>
                  </a:schemeClr>
                </a:solidFill>
              </a:rPr>
              <a:t>"ඉශ්රායෙල්වරුන්ගේ මැසිවිලි මට ඇසිණි. 'ඔබ සවස් වරුවේ මස් අනුභව කරන්නහු ය, උදේ පාන්දර ඔබ රොටිවලින් පිරී යනු ඇත. එවිට මා ඔබේ දෙවි සමිඳාණන් වහන්සේ බව ඔබ දැනගන්නවා ඇතැ'යි ඔවුන්ට කියන්න.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i" altLang="ko-KR" sz="2800">
                <a:solidFill>
                  <a:schemeClr val="tx1">
                    <a:lumMod val="65000"/>
                    <a:lumOff val="35000"/>
                  </a:schemeClr>
                </a:solidFill>
              </a:rPr>
              <a:t>නික්මයාම</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si" altLang="ko-KR" b="1">
                <a:solidFill>
                  <a:schemeClr val="tx1">
                    <a:lumMod val="50000"/>
                    <a:lumOff val="50000"/>
                  </a:schemeClr>
                </a:solidFill>
              </a:rPr>
              <a:t>නැත.</a:t>
            </a:r>
            <a:r xmlns:a="http://schemas.openxmlformats.org/drawingml/2006/main">
              <a:rPr lang="si" altLang="en-US" b="1">
                <a:solidFill>
                  <a:schemeClr val="tx1">
                    <a:lumMod val="50000"/>
                    <a:lumOff val="50000"/>
                  </a:schemeClr>
                </a:solidFill>
              </a:rPr>
              <a:t> </a:t>
            </a:r>
            <a:r xmlns:a="http://schemas.openxmlformats.org/drawingml/2006/main">
              <a:rPr lang="si" altLang="ko-KR" b="1">
                <a:solidFill>
                  <a:schemeClr val="tx1">
                    <a:lumMod val="50000"/>
                    <a:lumOff val="50000"/>
                  </a:schemeClr>
                </a:solidFill>
              </a:rPr>
              <a:t>21 දේව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si" altLang="ko-KR" sz="4000"/>
              <a:t>දස පනත</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si" altLang="ko-KR" sz="3600">
                <a:solidFill>
                  <a:schemeClr val="tx1">
                    <a:lumMod val="65000"/>
                    <a:lumOff val="35000"/>
                  </a:schemeClr>
                </a:solidFill>
              </a:rPr>
              <a:t>මෝසෙස් දවල් හතළිහක් සහ රාත්‍රි හතළිහක් නොකා සමිඳාණන් වහන්සේ සමඟ එහි සිටියේ ය</a:t>
            </a:r>
          </a:p>
          <a:p>
            <a:r xmlns:a="http://schemas.openxmlformats.org/drawingml/2006/main">
              <a:rPr lang="si" altLang="ko-KR" sz="3600">
                <a:solidFill>
                  <a:schemeClr val="tx1">
                    <a:lumMod val="65000"/>
                    <a:lumOff val="35000"/>
                  </a:schemeClr>
                </a:solidFill>
              </a:rPr>
              <a:t>පාන් හෝ පානීය ජලය. ඔහු ගිවිසුමේ වචන - දස පනත් පුවරු මත ලිවීය.</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si" altLang="ko-KR" sz="2800">
                <a:solidFill>
                  <a:schemeClr val="tx1">
                    <a:lumMod val="65000"/>
                    <a:lumOff val="35000"/>
                  </a:schemeClr>
                </a:solidFill>
              </a:rPr>
              <a:t>නික්මයාම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si" altLang="ko-KR" sz="2800">
                <a:solidFill>
                  <a:schemeClr val="tx1">
                    <a:lumMod val="65000"/>
                    <a:lumOff val="35000"/>
                  </a:schemeClr>
                </a:solidFill>
              </a:rPr>
              <a:t>ඊශ්‍රායෙල් සෙනඟ හොරෙබ් කන්දට (සීනයි කන්ද) පැමිණියා. සමිඳාණන් වහන්සේගේ තේජස සීනයි මොන්ට් (හොරෙබ් කන්ද) මත පිරී තිබුණි.</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si" altLang="ko-KR" sz="2800">
                <a:solidFill>
                  <a:schemeClr val="tx1">
                    <a:lumMod val="65000"/>
                    <a:lumOff val="35000"/>
                  </a:schemeClr>
                </a:solidFill>
              </a:rPr>
              <a:t>දෙවියන් වහන්සේ මෝසෙස්ට කතා කොට, “කන්ද උඩ මා ළඟට එන්න” කියා කීවේය. මෝසෙස් දෙවියන් වහන්සේගේ කන්දට නැග්ගා.</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si" altLang="ko-KR" sz="2800">
                <a:solidFill>
                  <a:schemeClr val="tx1">
                    <a:lumMod val="65000"/>
                    <a:lumOff val="35000"/>
                  </a:schemeClr>
                </a:solidFill>
              </a:rPr>
              <a:t>දිනක් දෙවියන් වහන්සේ දැවෙන පඳුර තුළ ඔහුව කැඳවා ඔහුට මෙසේ කීවේය. “මම ඔබව පාරාවෝ ළඟට යවන්නේ මගේ සෙනඟ වන ඊශ්‍රායෙල්වරුන්ව ඊජිප්තුවෙන් ගලවාගන්නයි.”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si" altLang="ko-KR" sz="2800">
                <a:solidFill>
                  <a:schemeClr val="tx1">
                    <a:lumMod val="65000"/>
                    <a:lumOff val="35000"/>
                  </a:schemeClr>
                </a:solidFill>
              </a:rPr>
              <a:t>දෙවි සමිඳාණන් වහන්සේ හොරෙබ් කන්දේදී හමු විය.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si" altLang="ko-KR" sz="2800">
                <a:solidFill>
                  <a:schemeClr val="tx1">
                    <a:lumMod val="65000"/>
                    <a:lumOff val="35000"/>
                  </a:schemeClr>
                </a:solidFill>
              </a:rPr>
              <a:t>දෙවි මෝසෙස්ට ගල් පුවරු දුන්නා. දෙවියන් වහන්සේ ඊශ්‍රායෙල්වරුන්ට දස පනත් පැවැත්වීම සඳහා නීති සහ ආඥා ලියා ඇත.</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si" altLang="ko-KR" sz="2600">
                <a:solidFill>
                  <a:schemeClr val="tx1">
                    <a:lumMod val="65000"/>
                    <a:lumOff val="35000"/>
                  </a:schemeClr>
                </a:solidFill>
              </a:rPr>
              <a:t>"ස්වාමීනි, ඔබ අපට නීති ලබා දීම ගැන ස්තූතියි."</a:t>
            </a:r>
          </a:p>
          <a:p>
            <a:r xmlns:a="http://schemas.openxmlformats.org/drawingml/2006/main">
              <a:rPr lang="si" altLang="ko-KR" sz="2600">
                <a:solidFill>
                  <a:schemeClr val="tx1">
                    <a:lumMod val="65000"/>
                    <a:lumOff val="35000"/>
                  </a:schemeClr>
                </a:solidFill>
              </a:rPr>
              <a:t>මෝසෙස් හිතුවා, “මම මේ වටිනා දස පනත් ලබා දී උගන්වනවා” කියලා.</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i" altLang="ko-KR" sz="4000">
                <a:solidFill>
                  <a:srgbClr val="FF0000"/>
                </a:solidFill>
              </a:rPr>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si" altLang="ko-KR" sz="3200">
                <a:solidFill>
                  <a:schemeClr val="tx1">
                    <a:lumMod val="65000"/>
                    <a:lumOff val="35000"/>
                  </a:schemeClr>
                </a:solidFill>
              </a:rPr>
              <a:t>දස පනත යනු දෙවියන් වහන්සේ අපගේ ජීවිතය සඳහා ලබා දී ඇති අනර්ඝ නීති වේ.</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i" altLang="ko-KR" sz="3200">
                <a:solidFill>
                  <a:schemeClr val="tx1">
                    <a:lumMod val="65000"/>
                    <a:lumOff val="35000"/>
                  </a:schemeClr>
                </a:solidFill>
              </a:rPr>
              <a:t>අපි දෙවිගේ නීතිවලට කීකරු වෙනවා නම් දෙවි අපේ ජීවිතය ගැන සතුටු වෙනවා.</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si" altLang="ko-KR" sz="3200"/>
              <a:t>දෙවි?</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si" altLang="ko-KR" sz="3600">
                <a:solidFill>
                  <a:srgbClr val="C00000"/>
                </a:solidFill>
              </a:rPr>
              <a:t>දෙවි</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si" altLang="ko-KR" sz="3600">
                <a:solidFill>
                  <a:schemeClr val="tx1">
                    <a:lumMod val="65000"/>
                    <a:lumOff val="35000"/>
                  </a:schemeClr>
                </a:solidFill>
              </a:rPr>
              <a:t>දෙවියන් වහන්සේ අපට නීති සහ දස පනත ලබා දී ඇත.</a:t>
            </a:r>
          </a:p>
          <a:p>
            <a:endParaRPr lang="en-US" altLang="ko-KR" sz="3600">
              <a:solidFill>
                <a:schemeClr val="tx1">
                  <a:lumMod val="65000"/>
                  <a:lumOff val="35000"/>
                </a:schemeClr>
              </a:solidFill>
            </a:endParaRPr>
          </a:p>
          <a:p>
            <a:r xmlns:a="http://schemas.openxmlformats.org/drawingml/2006/main">
              <a:rPr lang="si" altLang="ko-KR" sz="3600">
                <a:solidFill>
                  <a:schemeClr val="tx1">
                    <a:lumMod val="65000"/>
                    <a:lumOff val="35000"/>
                  </a:schemeClr>
                </a:solidFill>
              </a:rPr>
              <a:t>නිබන්ධන නීති සහ අණපනත් තුළින් දෙවියන් වහන්සේ තමන්ව අපට දන්වා දුන් සේක.</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si" altLang="ko-KR" sz="4000">
                <a:solidFill>
                  <a:srgbClr val="FF0000"/>
                </a:solidFill>
              </a:rPr>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si" altLang="ko-KR" sz="3200">
                <a:solidFill>
                  <a:schemeClr val="tx1">
                    <a:lumMod val="65000"/>
                    <a:lumOff val="35000"/>
                  </a:schemeClr>
                </a:solidFill>
              </a:rPr>
              <a:t>දෙවියන් වහන්සේ දස පනත ලිව්වේ කොහේද?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ලී ටැබ්ලට්</a:t>
            </a:r>
            <a:r xmlns:a="http://schemas.openxmlformats.org/drawingml/2006/main">
              <a:rPr lang="si"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මඩ</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ටැබ්ලට්</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කඩදාසි</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ගල් පුවරුව</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si" altLang="en-US" sz="2800">
                <a:solidFill>
                  <a:srgbClr val="FF0000"/>
                </a:solidFill>
              </a:rPr>
              <a:t>④ </a:t>
            </a:r>
            <a:r xmlns:a="http://schemas.openxmlformats.org/drawingml/2006/main">
              <a:rPr lang="si" altLang="ko-KR" sz="2800">
                <a:solidFill>
                  <a:srgbClr val="FF0000"/>
                </a:solidFill>
              </a:rPr>
              <a:t>ගල් පුවරුව</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si" altLang="ko-KR" sz="3600">
                <a:solidFill>
                  <a:schemeClr val="tx1">
                    <a:lumMod val="65000"/>
                    <a:lumOff val="35000"/>
                  </a:schemeClr>
                </a:solidFill>
              </a:rPr>
              <a:t>මෝසෙස් දවල් හතළිහක් සහ රාත්‍රි හතළිහක් නොකා සමිඳාණන් වහන්සේ සමඟ එහි සිටියේ ය</a:t>
            </a:r>
          </a:p>
          <a:p>
            <a:r xmlns:a="http://schemas.openxmlformats.org/drawingml/2006/main">
              <a:rPr lang="si" altLang="ko-KR" sz="3600">
                <a:solidFill>
                  <a:schemeClr val="tx1">
                    <a:lumMod val="65000"/>
                    <a:lumOff val="35000"/>
                  </a:schemeClr>
                </a:solidFill>
              </a:rPr>
              <a:t>පාන් හෝ පානීය ජලය. ඔහු ගිවිසුමේ වචන - දස පනත් පුවරු මත ලිවීය.</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si" altLang="ko-KR" sz="2800">
                <a:solidFill>
                  <a:schemeClr val="tx1">
                    <a:lumMod val="65000"/>
                    <a:lumOff val="35000"/>
                  </a:schemeClr>
                </a:solidFill>
              </a:rPr>
              <a:t>නික්මයාම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b="1">
                <a:solidFill>
                  <a:schemeClr val="tx1">
                    <a:lumMod val="50000"/>
                    <a:lumOff val="50000"/>
                  </a:schemeClr>
                </a:solidFill>
              </a:rPr>
              <a:t>අංක 22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400"/>
              <a:t>රන් වස්සා</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bg1">
                    <a:lumMod val="50000"/>
                  </a:schemeClr>
                </a:solidFill>
              </a:rPr>
              <a:t>ඔහු ඔවුන් අතට දුන් දෙය ගෙන එය හැඩයෙන් පිළිමයක් බවට පත් කළේය</a:t>
            </a:r>
          </a:p>
          <a:p>
            <a:r xmlns:a="http://schemas.openxmlformats.org/drawingml/2006/main">
              <a:rPr lang="si" altLang="ko-KR" sz="3600">
                <a:solidFill>
                  <a:schemeClr val="bg1">
                    <a:lumMod val="50000"/>
                  </a:schemeClr>
                </a:solidFill>
              </a:rPr>
              <a:t>වසු පැටවෙකුගේ, මෙවලමකින් එය හැඩගැන්වීම. එවිට ඔව්හු, “ඊශ්‍රායෙල්, ඊජිප්තුවෙන් ඔබ ගෙනා ඔබේ දෙවිවරු මොවුහු ය”යි කී හ.</a:t>
            </a:r>
          </a:p>
          <a:p>
            <a:r xmlns:a="http://schemas.openxmlformats.org/drawingml/2006/main">
              <a:rPr lang="si"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i" altLang="ko-KR" sz="2800">
                <a:solidFill>
                  <a:schemeClr val="tx1">
                    <a:lumMod val="65000"/>
                    <a:lumOff val="35000"/>
                  </a:schemeClr>
                </a:solidFill>
              </a:rPr>
              <a:t>නික්මයාම</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මෝසෙස් මෙතරම් කාලයක් කන්දෙන් බැස නොගිය විට, ඔවුන්ට නොසන්සුන් බවක් දැනුනි. "මෝසෙස් වෙනුවට අපේ දෙවියන් අපට මඟ පෙන්විය යුතුයි."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si" altLang="ko-KR" sz="2600">
                <a:solidFill>
                  <a:schemeClr val="tx1">
                    <a:lumMod val="65000"/>
                    <a:lumOff val="35000"/>
                  </a:schemeClr>
                </a:solidFill>
              </a:rPr>
              <a:t>මෝසෙස් නැවතත් ඊජිප්තුවට පැමිණියේ දෙවියන් වහන්සේ ඔහුට දුන් සැරයටිය අල්ලාගෙන ඊශ්‍රායෙල්වරුන්ව බේරාගැනීමටය.</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ඉතින්, ඔවුන් රන් වසු පැටවෙකු සාදා, ඔවුන්ව මෙහෙයවීමට ඔවුන්ගේ දෙවියන් ලෙස නමස්කාර කළහ.</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දස පනතින් බැස එන මෝසෙස්ට හොඳටම තරහ ගියා.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දෙවියන් වහන්සේ ඔවුන්ට විරුද්ධව උදහස් විය. “මම ඔවුන්ව විනාශ කරන්නෙමි. එවිට මම ඔබව මහත් ජාතියක් බවට පත් කරන්නෙමි.</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600">
                <a:solidFill>
                  <a:schemeClr val="tx1">
                    <a:lumMod val="65000"/>
                    <a:lumOff val="35000"/>
                  </a:schemeClr>
                </a:solidFill>
              </a:rPr>
              <a:t>නමුත් මෝසෙස් ඔවුන්ට බැරෑරුම් ලෙස සමාව දෙන ලෙස දෙවිට යාච්ඤා කළේය. දෙවියන් වහන්සේ මෝසෙස්ගේ යාච්ඤාව අසා ඔවුන්ට සමාව දුන් සේක.</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a:t>
            </a:r>
            <a:r xmlns:a="http://schemas.openxmlformats.org/drawingml/2006/main">
              <a:rPr lang="si" altLang="en-US" sz="4000">
                <a:solidFill>
                  <a:srgbClr val="FF0000"/>
                </a:solidFill>
              </a:rPr>
              <a:t> </a:t>
            </a:r>
            <a:r xmlns:a="http://schemas.openxmlformats.org/drawingml/2006/main">
              <a:rPr lang="si" altLang="ko-KR" sz="4000">
                <a:solidFill>
                  <a:srgbClr val="FF0000"/>
                </a:solidFill>
              </a:rPr>
              <a:t>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3600">
                <a:solidFill>
                  <a:schemeClr val="tx1">
                    <a:lumMod val="65000"/>
                    <a:lumOff val="35000"/>
                  </a:schemeClr>
                </a:solidFill>
              </a:rPr>
              <a:t>දෙවියන් වහන්සේ වඩාත්ම පිළිකුල් කරන දෙය නම් ඔහු වෙනුවට වෙනත් දෙවිවරුන්ට නමස්කාර කිරීමයි.</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i" altLang="ko-KR" sz="3600">
                <a:solidFill>
                  <a:schemeClr val="tx1">
                    <a:lumMod val="65000"/>
                    <a:lumOff val="35000"/>
                  </a:schemeClr>
                </a:solidFill>
              </a:rPr>
              <a:t>කිසිම වියදමකින් ඔබ පිළිමයක් සාදා නොගත යුතුය.</a:t>
            </a:r>
          </a:p>
          <a:p>
            <a:pPr xmlns:a="http://schemas.openxmlformats.org/drawingml/2006/main" algn="ctr"/>
            <a:r xmlns:a="http://schemas.openxmlformats.org/drawingml/2006/main">
              <a:rPr lang="si" altLang="ko-KR" sz="3600">
                <a:solidFill>
                  <a:schemeClr val="tx1">
                    <a:lumMod val="65000"/>
                    <a:lumOff val="35000"/>
                  </a:schemeClr>
                </a:solidFill>
              </a:rPr>
              <a:t>කුමක් සිදු වුවද, ඔබ ඔවුන්ට වැඳ නමස්කාර නොකරන්න.</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3200">
                <a:solidFill>
                  <a:srgbClr val="FF0000"/>
                </a:solidFill>
              </a:rPr>
              <a:t>දෙවි?</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rgbClr val="C00000"/>
                </a:solidFill>
              </a:rPr>
              <a:t>දෙවියන් වහන්සේ…</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දෙවියන් වහන්සේ ඔහු වෙනුවට පිළිම වන්දනාව වඩාත් පිළිකුල් කරයි.</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ඊශ්‍රායෙල්වරුන් පව් කිරීමට සෑදූ පිළිම මොනවාද?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රන්වන්</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රාජාලියා</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රන් වස්සා</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රිදී පැටවා</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රිදී</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රාජාලියා</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rgbClr val="FF0000"/>
                </a:solidFill>
              </a:rPr>
              <a:t>② </a:t>
            </a:r>
            <a:r xmlns:a="http://schemas.openxmlformats.org/drawingml/2006/main">
              <a:rPr lang="si" altLang="ko-KR" sz="2800">
                <a:solidFill>
                  <a:srgbClr val="FF0000"/>
                </a:solidFill>
              </a:rPr>
              <a:t>රන් වස්සා</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bg1">
                    <a:lumMod val="50000"/>
                  </a:schemeClr>
                </a:solidFill>
              </a:rPr>
              <a:t>ඔහු ඔවුන් අතට දුන් දෙය ගෙන එය හැඩයෙන් පිළිමයක් බවට පත් කළේය</a:t>
            </a:r>
          </a:p>
          <a:p>
            <a:r xmlns:a="http://schemas.openxmlformats.org/drawingml/2006/main">
              <a:rPr lang="si" altLang="ko-KR" sz="3600">
                <a:solidFill>
                  <a:schemeClr val="bg1">
                    <a:lumMod val="50000"/>
                  </a:schemeClr>
                </a:solidFill>
              </a:rPr>
              <a:t>වසු පැටවෙකුගේ, මෙවලමකින් එය හැඩගැන්වීම. එවිට ඔව්හු, “ඊශ්‍රායෙල්, ඊජිප්තුවෙන් ඔබ ගෙනා ඔබේ දෙවිවරු මොවුහු ය”යි කී හ.</a:t>
            </a:r>
          </a:p>
          <a:p>
            <a:r xmlns:a="http://schemas.openxmlformats.org/drawingml/2006/main">
              <a:rPr lang="si"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i" altLang="ko-KR" sz="2800">
                <a:solidFill>
                  <a:schemeClr val="tx1">
                    <a:lumMod val="65000"/>
                    <a:lumOff val="35000"/>
                  </a:schemeClr>
                </a:solidFill>
              </a:rPr>
              <a:t>නික්මයාම</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b="1">
                <a:solidFill>
                  <a:schemeClr val="tx1">
                    <a:lumMod val="50000"/>
                    <a:lumOff val="50000"/>
                  </a:schemeClr>
                </a:solidFill>
              </a:rPr>
              <a:t>අංක 23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400"/>
              <a:t>කාන්තාරයේ පිහිටි දෙවියන්ගේ ගෘහය (මණ්ඩපය).</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bg1">
                    <a:lumMod val="50000"/>
                  </a:schemeClr>
                </a:solidFill>
              </a:rPr>
              <a:t>මණ්ඩපය, එනම් සාක්ෂියේ කූඩාරම පිහිටුවූ දවසේදී, වලාකුළෙන් එය වැසී ගියේය. සවස සිට උදෑසන දක්වා මණ්ඩපයට ඉහළින් ඇති වලාකුළ ගින්නක් මෙන් දිස් විය.</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i" altLang="ko-KR" sz="2800">
                <a:solidFill>
                  <a:schemeClr val="tx1">
                    <a:lumMod val="65000"/>
                    <a:lumOff val="35000"/>
                  </a:schemeClr>
                </a:solidFill>
              </a:rPr>
              <a:t>අංක</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i" altLang="ko-KR" sz="4000">
                <a:solidFill>
                  <a:srgbClr val="FF0000"/>
                </a:solidFill>
              </a:rPr>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si" altLang="ko-KR" sz="3200">
                <a:solidFill>
                  <a:schemeClr val="tx1">
                    <a:lumMod val="65000"/>
                    <a:lumOff val="35000"/>
                  </a:schemeClr>
                </a:solidFill>
              </a:rPr>
              <a:t>දෙවියන් වහන්සේ මෝසෙස්ව ඊශ්‍රායෙල්වරුන්ගේ නායකයා ලෙස හැඳින්වූයේ ඔහුට වයස අවුරුදු 80 දී ය.</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i" altLang="ko-KR" sz="3200">
                <a:solidFill>
                  <a:schemeClr val="tx1">
                    <a:lumMod val="65000"/>
                    <a:lumOff val="35000"/>
                  </a:schemeClr>
                </a:solidFill>
              </a:rPr>
              <a:t>දෙවියන් වහන්සේගේ සැලැස්ම අපට වඩා වෙනස් නමුත් ඔහුගේ සැලැස්ම සැමවිටම පරිපූර්ණයි.</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i" altLang="ko-KR" sz="3200">
                <a:solidFill>
                  <a:schemeClr val="tx1">
                    <a:lumMod val="65000"/>
                    <a:lumOff val="35000"/>
                  </a:schemeClr>
                </a:solidFill>
              </a:rPr>
              <a:t>දෙවියන් වහන්සේගේ සැලැස්ම පරිපූර්ණ බව අප විශ්වාස කළ යුතු අතර අප ඔහු මත රඳා සිටිය යුතුය.</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දෙවියන් වහන්සේ මෝසෙස්ට පැවසුවේ මණ්ඩපය දෙවියන් වහන්සේගේ ගෘහය කරන්න කියා 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දෙවියන් වහන්සේ මණ්ඩපය ගැන සෑම දෙයක්ම - එහි හැඩය සහ ඒ සඳහා සූදානම් කළ යුතු සියල්ල කීවේය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තවද ඔවුන් මණ්ඩපයේ දෙවියන් වහන්සේට නමස්කාර කරන විට සෑම ලිපියක්ම භාවිතා කරන්නේ කෙසේදැයි දෙවියන් වහන්සේ ඔවුන්ට දන්වා දුන් සේක.</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මෝසෙස් සහ ඊශ්‍රායෙල් සෙනඟ දෙවියන් වහන්සේගේ උපදෙස් අනුව මණ්ඩපය - දෙවියන් වහන්සේගේ ගෘහය සෑදූහ.</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600">
                <a:solidFill>
                  <a:schemeClr val="tx1">
                    <a:lumMod val="65000"/>
                    <a:lumOff val="35000"/>
                  </a:schemeClr>
                </a:solidFill>
              </a:rPr>
              <a:t>මණ්ඩපය පිහිටවූ දවසේදී දෙවියන්වහන්සේගේ මහිමය පෙන්වන වලාකුළකින් එය වැසී ගියේය. දෙවියන් වහන්සේ ඊශ්‍රායෙල්වරුන් සමඟ සිටි බවට ලකුණක් වූයේ මණ්ඩපයයි.</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3600">
                <a:solidFill>
                  <a:schemeClr val="tx1">
                    <a:lumMod val="65000"/>
                    <a:lumOff val="35000"/>
                  </a:schemeClr>
                </a:solidFill>
              </a:rPr>
              <a:t>දෙවියන් වහන්සේ ඊශ්‍රායෙල්වරුන්ට මණ්ඩපය-දෙවියන් වහන්සේගේ ගෘහය කිරීමට ඉඩ දුන් අතර, ඔවුන්ගේ මණ්ඩපය ඔවුන්ගේ කේන්ද්‍රස්ථානය කරගනිමින් ජීවත් වීමට සැලැස්සුවේය.</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i" altLang="ko-KR" sz="3600">
                <a:solidFill>
                  <a:schemeClr val="tx1">
                    <a:lumMod val="65000"/>
                    <a:lumOff val="35000"/>
                  </a:schemeClr>
                </a:solidFill>
              </a:rPr>
              <a:t>අප ජීවත් විය යුත්තේ අපගේ මනසේ සහ ජීවිතයේ කේන්ද්‍රස්ථානය ලෙස දෙවියන් වහන්සේ සමඟ ය.</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3200">
                <a:solidFill>
                  <a:srgbClr val="FF0000"/>
                </a:solidFill>
              </a:rPr>
              <a:t>දෙවි?</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rgbClr val="C00000"/>
                </a:solidFill>
              </a:rPr>
              <a:t>දෙවි..</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දෙවියන් වහන්සේ අප සමඟ ජීවත් වේ, අප සමඟ ගමන් කරයි, අපට මඟ පෙන්වයි, අප සමඟ කතා කරයි.</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දෙවි ඊශ්‍රායෙල්වරුන්ට සෑදීමට ඉඩ දුන්නේ කුමක්ද?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රන් වස්සා</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දස පනත</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මාලිගාව</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කූඩාරම-දෙවියන්ගේ ගෘහය</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rgbClr val="FF0000"/>
                </a:solidFill>
              </a:rPr>
              <a:t>④ </a:t>
            </a:r>
            <a:r xmlns:a="http://schemas.openxmlformats.org/drawingml/2006/main">
              <a:rPr lang="si" altLang="ko-KR" sz="2800">
                <a:solidFill>
                  <a:srgbClr val="FF0000"/>
                </a:solidFill>
              </a:rPr>
              <a:t>කූඩාරම-දෙවියන්ගේ ගෘහය</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bg1">
                    <a:lumMod val="50000"/>
                  </a:schemeClr>
                </a:solidFill>
              </a:rPr>
              <a:t>මණ්ඩපය, එනම් සාක්ෂියේ කූඩාරම පිහිටුවූ දවසේදී, වලාකුළෙන් එය වැසී ගියේය. සවස සිට උදෑසන දක්වා මණ්ඩපයට ඉහළින් ඇති වලාකුළ ගින්නක් මෙන් දිස් විය.</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i" altLang="ko-KR" sz="2800">
                <a:solidFill>
                  <a:schemeClr val="tx1">
                    <a:lumMod val="65000"/>
                    <a:lumOff val="35000"/>
                  </a:schemeClr>
                </a:solidFill>
              </a:rPr>
              <a:t>අංක</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b="1">
                <a:solidFill>
                  <a:schemeClr val="tx1">
                    <a:lumMod val="50000"/>
                    <a:lumOff val="50000"/>
                  </a:schemeClr>
                </a:solidFill>
              </a:rPr>
              <a:t>අංක 24</a:t>
            </a:r>
            <a:r xmlns:a="http://schemas.openxmlformats.org/drawingml/2006/main">
              <a:rPr lang="si" altLang="en-US" b="1">
                <a:solidFill>
                  <a:schemeClr val="tx1">
                    <a:lumMod val="50000"/>
                    <a:lumOff val="50000"/>
                  </a:schemeClr>
                </a:solidFill>
              </a:rPr>
              <a:t> </a:t>
            </a:r>
            <a:r xmlns:a="http://schemas.openxmlformats.org/drawingml/2006/main">
              <a:rPr lang="si" altLang="ko-KR" b="1">
                <a:solidFill>
                  <a:schemeClr val="tx1">
                    <a:lumMod val="50000"/>
                    <a:lumOff val="50000"/>
                  </a:schemeClr>
                </a:solidFill>
              </a:rPr>
              <a:t>එම</a:t>
            </a:r>
            <a:r xmlns:a="http://schemas.openxmlformats.org/drawingml/2006/main">
              <a:rPr lang="si" altLang="en-US" b="1">
                <a:solidFill>
                  <a:schemeClr val="tx1">
                    <a:lumMod val="50000"/>
                    <a:lumOff val="50000"/>
                  </a:schemeClr>
                </a:solidFill>
              </a:rPr>
              <a:t> </a:t>
            </a:r>
            <a:r xmlns:a="http://schemas.openxmlformats.org/drawingml/2006/main">
              <a:rPr lang="si" altLang="ko-KR" b="1">
                <a:solidFill>
                  <a:schemeClr val="tx1">
                    <a:lumMod val="50000"/>
                    <a:lumOff val="50000"/>
                  </a:schemeClr>
                </a:solidFill>
              </a:rPr>
              <a:t>වචනය</a:t>
            </a:r>
            <a:r xmlns:a="http://schemas.openxmlformats.org/drawingml/2006/main">
              <a:rPr lang="si" altLang="en-US" b="1">
                <a:solidFill>
                  <a:schemeClr val="tx1">
                    <a:lumMod val="50000"/>
                    <a:lumOff val="50000"/>
                  </a:schemeClr>
                </a:solidFill>
              </a:rPr>
              <a:t> </a:t>
            </a:r>
            <a:r xmlns:a="http://schemas.openxmlformats.org/drawingml/2006/main">
              <a:rPr lang="si" altLang="ko-KR" b="1">
                <a:solidFill>
                  <a:schemeClr val="tx1">
                    <a:lumMod val="50000"/>
                    <a:lumOff val="50000"/>
                  </a:schemeClr>
                </a:solidFill>
              </a:rPr>
              <a:t>වල</a:t>
            </a:r>
            <a:r xmlns:a="http://schemas.openxmlformats.org/drawingml/2006/main">
              <a:rPr lang="si" altLang="en-US" b="1">
                <a:solidFill>
                  <a:schemeClr val="tx1">
                    <a:lumMod val="50000"/>
                    <a:lumOff val="50000"/>
                  </a:schemeClr>
                </a:solidFill>
              </a:rPr>
              <a:t> </a:t>
            </a:r>
            <a:r xmlns:a="http://schemas.openxmlformats.org/drawingml/2006/main">
              <a:rPr lang="si" altLang="ko-KR" b="1">
                <a:solidFill>
                  <a:schemeClr val="tx1">
                    <a:lumMod val="50000"/>
                    <a:lumOff val="50000"/>
                  </a:schemeClr>
                </a:solidFill>
              </a:rPr>
              <a:t>දෙවි</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400"/>
              <a:t>කඩා වැටුණු ජෙරිකෝ</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si" altLang="ko-KR" sz="3200"/>
              <a:t>දෙවියන් යනු?</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si" altLang="ko-KR" sz="3600">
                <a:solidFill>
                  <a:srgbClr val="C00000"/>
                </a:solidFill>
              </a:rPr>
              <a:t>දෙවි..</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si" altLang="ko-KR" sz="3600">
                <a:solidFill>
                  <a:schemeClr val="tx1">
                    <a:lumMod val="65000"/>
                    <a:lumOff val="35000"/>
                  </a:schemeClr>
                </a:solidFill>
              </a:rPr>
              <a:t>දෙවියන් වහන්සේ ඔහුගේ පරිපූර්ණ සැලසුම් සමඟ අපව මෙහෙයවයි. දෙවියන්ගේ සැලසුම් වල වැරදි නැත.</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හත්වෙනි වතාවේදී පූජකයන් හොරණෑව පිඹින විට, ජෝෂුවා සෙනඟට අණ කරමින්, “කෑගසන්න!</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i" altLang="ko-KR" sz="2800">
                <a:solidFill>
                  <a:schemeClr val="tx1">
                    <a:lumMod val="65000"/>
                    <a:lumOff val="35000"/>
                  </a:schemeClr>
                </a:solidFill>
              </a:rPr>
              <a:t>ජෝෂුවා</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ඊශ්‍රායෙල්වරුන්ට අවශ්‍ය වුණේ පොරොන්දු දේශයට යන්නයි. නමුත් විශාල බලකොටුවක් වූ ජෙරිකෝ ඔවුන්ගේ මාර්ගය අවහිර කළේය.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ජෙරිකෝව විනාශ කරන්නේ කෙසේදැයි දෙවියන් වහන්සේ ඔවුන්ගේ නායකයා වූ යෝෂුවාට පැවසූ සේක.</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ඊශ්‍රායෙල් සෙනඟ දෙවිගේ උපදෙස් අනුව දවස් හතක් යෙරිකෝවේ පවුර වටා ගමන් කළා.</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ඔවුන් දින හයක් පවුර වටා ගමන් කළ අතර, සෑම දිනකම එක් වරක් ජෙරිකෝව අඟලක්වත් නොසෙල්වීය.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හත්වෙනි දවසේදී ඔවුහු හත් වරක් එය වටා ගමන් කළහ. හත්වැනි වතාවේදී ඔවුන් මහ හඬින් කෑගැසුවා, බිත්තිය කඩා වැටුණා.</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3200">
                <a:solidFill>
                  <a:schemeClr val="tx1">
                    <a:lumMod val="65000"/>
                    <a:lumOff val="35000"/>
                  </a:schemeClr>
                </a:solidFill>
              </a:rPr>
              <a:t>ඊශ්‍රායෙල්වරුන්ට තමන්ගේම බලයෙන් යෙරිකෝව විනාශ කරන්න බැරි වුණා. නමුත් දෙවියන් වහන්සේ ඔවුන් වෙනුවෙන් ඔහුගේම බලයෙන් ජෙරිකෝව විනාශ කළේය.</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i" altLang="ko-KR" sz="3200">
                <a:solidFill>
                  <a:schemeClr val="tx1">
                    <a:lumMod val="65000"/>
                    <a:lumOff val="35000"/>
                  </a:schemeClr>
                </a:solidFill>
              </a:rPr>
              <a:t>ඊශ්‍රායෙල්වරුන් දෙවිට කීකරු වීමෙන් ජයග්‍රහණය ලබා තිබෙනවා.</a:t>
            </a:r>
          </a:p>
          <a:p>
            <a:pPr xmlns:a="http://schemas.openxmlformats.org/drawingml/2006/main" algn="ctr"/>
            <a:r xmlns:a="http://schemas.openxmlformats.org/drawingml/2006/main">
              <a:rPr lang="si" altLang="ko-KR" sz="3200">
                <a:solidFill>
                  <a:schemeClr val="tx1">
                    <a:lumMod val="65000"/>
                    <a:lumOff val="35000"/>
                  </a:schemeClr>
                </a:solidFill>
              </a:rPr>
              <a:t>දෙවියන් වහන්සේට කීකරුව අපගේ ජීවිතය ගත කරමු.</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i" altLang="ko-KR" sz="3200">
                <a:solidFill>
                  <a:schemeClr val="tx1">
                    <a:lumMod val="65000"/>
                    <a:lumOff val="35000"/>
                  </a:schemeClr>
                </a:solidFill>
              </a:rPr>
              <a:t>අපිව ජයග්‍රහණය කරවීම ගැන දෙවියන්ට පින් දෙමු!</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3200"/>
              <a:t>දෙවි?</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rgbClr val="C00000"/>
                </a:solidFill>
              </a:rPr>
              <a:t>දෙවි..</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දෙවියන් වහන්සේ තම මහා බලය තුළින් තම සෙනඟට ජයග්‍රහණය ලබා දෙයි.</a:t>
            </a:r>
          </a:p>
          <a:p>
            <a:endParaRPr lang="en-US" altLang="ko-KR" sz="3600">
              <a:solidFill>
                <a:schemeClr val="tx1">
                  <a:lumMod val="65000"/>
                  <a:lumOff val="35000"/>
                </a:schemeClr>
              </a:solidFill>
            </a:endParaRPr>
          </a:p>
          <a:p>
            <a:r xmlns:a="http://schemas.openxmlformats.org/drawingml/2006/main">
              <a:rPr lang="si" altLang="ko-KR" sz="3600">
                <a:solidFill>
                  <a:schemeClr val="tx1">
                    <a:lumMod val="65000"/>
                    <a:lumOff val="35000"/>
                  </a:schemeClr>
                </a:solidFill>
              </a:rPr>
              <a:t>ඔහු ජයග්‍රහණයේ දෙවියාය!</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යෙරිකෝව විනාශ කිරීමට දෙවියන් වහන්සේ ජෝෂුවාට අණ කළේ කුමක්ද?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දවස් හතක් ජෙරිකෝවට ගල් ගහන්න.</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ජෙරිකෝව වෙනුවෙන් දවස් හතක් යාච්ඤා කරන්න.</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ජෙරිකෝව වෙනුවෙන් දින හතක් ප්‍රශංසා ගී ගයන්න.</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2800">
                <a:solidFill>
                  <a:schemeClr val="tx1">
                    <a:lumMod val="65000"/>
                    <a:lumOff val="35000"/>
                  </a:schemeClr>
                </a:solidFill>
              </a:rPr>
              <a:t>④ දින හතක් ජෙරිකෝවේ පවුර මත ගමන් කරන්න</a:t>
            </a:r>
          </a:p>
          <a:p>
            <a:r xmlns:a="http://schemas.openxmlformats.org/drawingml/2006/main">
              <a:rPr lang="si" altLang="ko-KR" sz="2800">
                <a:solidFill>
                  <a:schemeClr val="tx1">
                    <a:lumMod val="65000"/>
                    <a:lumOff val="35000"/>
                  </a:schemeClr>
                </a:solidFill>
              </a:rPr>
              <a:t>අන්තිම දවස මහ හඬින් කෑගසන්න.</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en-US" sz="2800">
                <a:solidFill>
                  <a:srgbClr val="FF0000"/>
                </a:solidFill>
              </a:rPr>
              <a:t>④ </a:t>
            </a:r>
            <a:r xmlns:a="http://schemas.openxmlformats.org/drawingml/2006/main">
              <a:rPr lang="si" altLang="ko-KR" sz="2800">
                <a:solidFill>
                  <a:srgbClr val="FF0000"/>
                </a:solidFill>
              </a:rPr>
              <a:t>දින හතක් ජෙරිකෝවේ පවුර මත ගමන් කරන්න</a:t>
            </a:r>
          </a:p>
          <a:p>
            <a:r xmlns:a="http://schemas.openxmlformats.org/drawingml/2006/main">
              <a:rPr lang="si" altLang="ko-KR" sz="2800">
                <a:solidFill>
                  <a:srgbClr val="FF0000"/>
                </a:solidFill>
              </a:rPr>
              <a:t>අන්තිම දවස මහ හඬින් කෑගසන්න.</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i" altLang="ko-KR" sz="3600">
                <a:solidFill>
                  <a:schemeClr val="tx1">
                    <a:lumMod val="65000"/>
                    <a:lumOff val="35000"/>
                  </a:schemeClr>
                </a:solidFill>
              </a:rPr>
              <a:t>හත්වෙනි වතාවේදී පූජකයන් හොරණෑව පිඹින විට, ජෝෂුවා සෙනඟට අණ කරමින්, “කෑගසන්න!</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i" altLang="ko-KR" sz="2800">
                <a:solidFill>
                  <a:schemeClr val="tx1">
                    <a:lumMod val="65000"/>
                    <a:lumOff val="35000"/>
                  </a:schemeClr>
                </a:solidFill>
              </a:rPr>
              <a:t>ජෝෂුවා</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